
<file path=[Content_Types].xml><?xml version="1.0" encoding="utf-8"?>
<Types xmlns="http://schemas.openxmlformats.org/package/2006/content-types">
  <Default Extension="png" ContentType="image/png"/>
  <Default Extension="jpeg" ContentType="image/jpeg"/>
  <Default Extension="m4a" ContentType="audio/mp4"/>
  <Default Extension="rels" ContentType="application/vnd.openxmlformats-package.relationships+xml"/>
  <Default Extension="xml" ContentType="application/xml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19"/>
  </p:notesMasterIdLst>
  <p:sldIdLst>
    <p:sldId id="256" r:id="rId2"/>
    <p:sldId id="419" r:id="rId3"/>
    <p:sldId id="420" r:id="rId4"/>
    <p:sldId id="421" r:id="rId5"/>
    <p:sldId id="410" r:id="rId6"/>
    <p:sldId id="365" r:id="rId7"/>
    <p:sldId id="257" r:id="rId8"/>
    <p:sldId id="268" r:id="rId9"/>
    <p:sldId id="279" r:id="rId10"/>
    <p:sldId id="278" r:id="rId11"/>
    <p:sldId id="422" r:id="rId12"/>
    <p:sldId id="276" r:id="rId13"/>
    <p:sldId id="277" r:id="rId14"/>
    <p:sldId id="459" r:id="rId15"/>
    <p:sldId id="258" r:id="rId16"/>
    <p:sldId id="259" r:id="rId17"/>
    <p:sldId id="280" r:id="rId18"/>
    <p:sldId id="281" r:id="rId19"/>
    <p:sldId id="282" r:id="rId20"/>
    <p:sldId id="272" r:id="rId21"/>
    <p:sldId id="283" r:id="rId22"/>
    <p:sldId id="284" r:id="rId23"/>
    <p:sldId id="260" r:id="rId24"/>
    <p:sldId id="285" r:id="rId25"/>
    <p:sldId id="445" r:id="rId26"/>
    <p:sldId id="480" r:id="rId27"/>
    <p:sldId id="262" r:id="rId28"/>
    <p:sldId id="286" r:id="rId29"/>
    <p:sldId id="464" r:id="rId30"/>
    <p:sldId id="263" r:id="rId31"/>
    <p:sldId id="287" r:id="rId32"/>
    <p:sldId id="264" r:id="rId33"/>
    <p:sldId id="265" r:id="rId34"/>
    <p:sldId id="271" r:id="rId35"/>
    <p:sldId id="261" r:id="rId36"/>
    <p:sldId id="466" r:id="rId37"/>
    <p:sldId id="290" r:id="rId38"/>
    <p:sldId id="423" r:id="rId39"/>
    <p:sldId id="424" r:id="rId40"/>
    <p:sldId id="426" r:id="rId41"/>
    <p:sldId id="427" r:id="rId42"/>
    <p:sldId id="428" r:id="rId43"/>
    <p:sldId id="429" r:id="rId44"/>
    <p:sldId id="416" r:id="rId45"/>
    <p:sldId id="446" r:id="rId46"/>
    <p:sldId id="447" r:id="rId47"/>
    <p:sldId id="448" r:id="rId48"/>
    <p:sldId id="449" r:id="rId49"/>
    <p:sldId id="479" r:id="rId50"/>
    <p:sldId id="452" r:id="rId51"/>
    <p:sldId id="451" r:id="rId52"/>
    <p:sldId id="417" r:id="rId53"/>
    <p:sldId id="418" r:id="rId54"/>
    <p:sldId id="320" r:id="rId55"/>
    <p:sldId id="321" r:id="rId56"/>
    <p:sldId id="460" r:id="rId57"/>
    <p:sldId id="337" r:id="rId58"/>
    <p:sldId id="366" r:id="rId59"/>
    <p:sldId id="367" r:id="rId60"/>
    <p:sldId id="368" r:id="rId61"/>
    <p:sldId id="369" r:id="rId62"/>
    <p:sldId id="370" r:id="rId63"/>
    <p:sldId id="371" r:id="rId64"/>
    <p:sldId id="461" r:id="rId65"/>
    <p:sldId id="462" r:id="rId66"/>
    <p:sldId id="383" r:id="rId67"/>
    <p:sldId id="463" r:id="rId68"/>
    <p:sldId id="388" r:id="rId69"/>
    <p:sldId id="389" r:id="rId70"/>
    <p:sldId id="390" r:id="rId71"/>
    <p:sldId id="391" r:id="rId72"/>
    <p:sldId id="392" r:id="rId73"/>
    <p:sldId id="393" r:id="rId74"/>
    <p:sldId id="394" r:id="rId75"/>
    <p:sldId id="395" r:id="rId76"/>
    <p:sldId id="396" r:id="rId77"/>
    <p:sldId id="397" r:id="rId78"/>
    <p:sldId id="398" r:id="rId79"/>
    <p:sldId id="399" r:id="rId80"/>
    <p:sldId id="400" r:id="rId81"/>
    <p:sldId id="401" r:id="rId82"/>
    <p:sldId id="402" r:id="rId83"/>
    <p:sldId id="403" r:id="rId84"/>
    <p:sldId id="404" r:id="rId85"/>
    <p:sldId id="405" r:id="rId86"/>
    <p:sldId id="406" r:id="rId87"/>
    <p:sldId id="407" r:id="rId88"/>
    <p:sldId id="430" r:id="rId89"/>
    <p:sldId id="431" r:id="rId90"/>
    <p:sldId id="432" r:id="rId91"/>
    <p:sldId id="433" r:id="rId92"/>
    <p:sldId id="436" r:id="rId93"/>
    <p:sldId id="437" r:id="rId94"/>
    <p:sldId id="438" r:id="rId95"/>
    <p:sldId id="439" r:id="rId96"/>
    <p:sldId id="440" r:id="rId97"/>
    <p:sldId id="441" r:id="rId98"/>
    <p:sldId id="442" r:id="rId99"/>
    <p:sldId id="443" r:id="rId100"/>
    <p:sldId id="444" r:id="rId101"/>
    <p:sldId id="453" r:id="rId102"/>
    <p:sldId id="454" r:id="rId103"/>
    <p:sldId id="457" r:id="rId104"/>
    <p:sldId id="477" r:id="rId105"/>
    <p:sldId id="467" r:id="rId106"/>
    <p:sldId id="472" r:id="rId107"/>
    <p:sldId id="475" r:id="rId108"/>
    <p:sldId id="476" r:id="rId109"/>
    <p:sldId id="456" r:id="rId110"/>
    <p:sldId id="275" r:id="rId111"/>
    <p:sldId id="415" r:id="rId112"/>
    <p:sldId id="411" r:id="rId113"/>
    <p:sldId id="412" r:id="rId114"/>
    <p:sldId id="413" r:id="rId115"/>
    <p:sldId id="414" r:id="rId116"/>
    <p:sldId id="465" r:id="rId117"/>
    <p:sldId id="455" r:id="rId118"/>
  </p:sldIdLst>
  <p:sldSz cx="12192000" cy="6858000"/>
  <p:notesSz cx="6858000" cy="91440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29" autoAdjust="0"/>
    <p:restoredTop sz="90164" autoAdjust="0"/>
  </p:normalViewPr>
  <p:slideViewPr>
    <p:cSldViewPr snapToGrid="0">
      <p:cViewPr varScale="1">
        <p:scale>
          <a:sx n="117" d="100"/>
          <a:sy n="117" d="100"/>
        </p:scale>
        <p:origin x="108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56BBE5-31EE-42F2-AFF3-DD9CA1CFA1B4}" type="datetimeFigureOut">
              <a:rPr lang="nl-BE" smtClean="0"/>
              <a:t>28/05/2018</a:t>
            </a:fld>
            <a:endParaRPr lang="nl-BE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965DB8-6FC2-4B26-BBAF-AA7CE701B6B9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52879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965DB8-6FC2-4B26-BBAF-AA7CE701B6B9}" type="slidenum">
              <a:rPr lang="nl-BE" smtClean="0"/>
              <a:t>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25629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965DB8-6FC2-4B26-BBAF-AA7CE701B6B9}" type="slidenum">
              <a:rPr lang="nl-BE" smtClean="0"/>
              <a:t>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009107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965DB8-6FC2-4B26-BBAF-AA7CE701B6B9}" type="slidenum">
              <a:rPr lang="nl-BE" smtClean="0"/>
              <a:t>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30262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965DB8-6FC2-4B26-BBAF-AA7CE701B6B9}" type="slidenum">
              <a:rPr lang="nl-BE" smtClean="0"/>
              <a:t>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877046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965DB8-6FC2-4B26-BBAF-AA7CE701B6B9}" type="slidenum">
              <a:rPr lang="nl-BE" smtClean="0"/>
              <a:t>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529244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Again: Get-Command , this time with wildcards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965DB8-6FC2-4B26-BBAF-AA7CE701B6B9}" type="slidenum">
              <a:rPr lang="nl-BE" smtClean="0"/>
              <a:t>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224558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err="1"/>
              <a:t>Replace</a:t>
            </a:r>
            <a:r>
              <a:rPr lang="nl-BE" dirty="0"/>
              <a:t> </a:t>
            </a:r>
            <a:r>
              <a:rPr lang="nl-BE" dirty="0" err="1"/>
              <a:t>with</a:t>
            </a:r>
            <a:r>
              <a:rPr lang="nl-BE" dirty="0"/>
              <a:t> </a:t>
            </a:r>
            <a:r>
              <a:rPr lang="nl-BE" dirty="0" err="1"/>
              <a:t>SQLServer</a:t>
            </a:r>
            <a:r>
              <a:rPr lang="nl-BE" dirty="0"/>
              <a:t> search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965DB8-6FC2-4B26-BBAF-AA7CE701B6B9}" type="slidenum">
              <a:rPr lang="nl-BE" smtClean="0"/>
              <a:t>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166469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965DB8-6FC2-4B26-BBAF-AA7CE701B6B9}" type="slidenum">
              <a:rPr lang="nl-BE" smtClean="0"/>
              <a:t>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051800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10" name="Shape 31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200" b="1"/>
            </a:pPr>
            <a:endParaRPr b="0" dirty="0"/>
          </a:p>
        </p:txBody>
      </p:sp>
    </p:spTree>
    <p:extLst>
      <p:ext uri="{BB962C8B-B14F-4D97-AF65-F5344CB8AC3E}">
        <p14:creationId xmlns:p14="http://schemas.microsoft.com/office/powerpoint/2010/main" val="28678924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965DB8-6FC2-4B26-BBAF-AA7CE701B6B9}" type="slidenum">
              <a:rPr lang="nl-BE" smtClean="0"/>
              <a:t>33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691171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sz="1700" dirty="0"/>
              <a:t>Microsoft’s recommended way to manage Windows</a:t>
            </a:r>
          </a:p>
          <a:p>
            <a:pPr>
              <a:lnSpc>
                <a:spcPct val="150000"/>
              </a:lnSpc>
            </a:pPr>
            <a:r>
              <a:rPr lang="en-US" sz="1700" dirty="0"/>
              <a:t>By default, only allows connections from members of the Administrators group</a:t>
            </a:r>
          </a:p>
          <a:p>
            <a:pPr>
              <a:lnSpc>
                <a:spcPct val="150000"/>
              </a:lnSpc>
            </a:pPr>
            <a:r>
              <a:rPr lang="en-US" sz="1700" dirty="0"/>
              <a:t>Single port 5985 or 5986</a:t>
            </a:r>
          </a:p>
          <a:p>
            <a:pPr>
              <a:lnSpc>
                <a:spcPct val="150000"/>
              </a:lnSpc>
            </a:pPr>
            <a:r>
              <a:rPr lang="en-US" sz="1700" dirty="0"/>
              <a:t>Uses the Web Services for Management (WS-Management) protocol</a:t>
            </a:r>
          </a:p>
          <a:p>
            <a:pPr lvl="2">
              <a:lnSpc>
                <a:spcPct val="150000"/>
              </a:lnSpc>
            </a:pPr>
            <a:r>
              <a:rPr lang="en-US" sz="1700" dirty="0"/>
              <a:t>Regardless of the transport protocol used (HTTP or HTTPS), PowerShell Remoting always encrypts all communication after initial authentication with a per-session AES-256 symmetric key</a:t>
            </a:r>
          </a:p>
          <a:p>
            <a:pPr lvl="2">
              <a:lnSpc>
                <a:spcPct val="150000"/>
              </a:lnSpc>
            </a:pPr>
            <a:r>
              <a:rPr lang="en-US" sz="1700" dirty="0"/>
              <a:t>Initial authentication is NTLM, Kerberos and Certificates so no credentials are ever exposed</a:t>
            </a:r>
          </a:p>
          <a:p>
            <a:pPr>
              <a:lnSpc>
                <a:spcPct val="150000"/>
              </a:lnSpc>
            </a:pPr>
            <a:endParaRPr lang="en-US" sz="17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965DB8-6FC2-4B26-BBAF-AA7CE701B6B9}" type="slidenum">
              <a:rPr lang="nl-BE" smtClean="0"/>
              <a:t>34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129203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you’re all here because you want to start managing</a:t>
            </a:r>
            <a:r>
              <a:rPr lang="en-US" baseline="0" dirty="0"/>
              <a:t> your SQL Servers with PowerShell?</a:t>
            </a:r>
          </a:p>
          <a:p>
            <a:r>
              <a:rPr lang="en-US" baseline="0" dirty="0"/>
              <a:t>You could choose to become a PowerShell expert first. We have some good books that will teach you everything there is to know. But you’ll spend 2 to 3 months before you touch your first SQL Server. That’s not what we want.</a:t>
            </a:r>
          </a:p>
          <a:p>
            <a:r>
              <a:rPr lang="en-US" baseline="0" dirty="0"/>
              <a:t>On the other extreme, you can go to work tomorrow or the day after and start up a Shell, but you’ll be stuck within 2 minutes.</a:t>
            </a:r>
          </a:p>
          <a:p>
            <a:r>
              <a:rPr lang="en-US" baseline="0" dirty="0"/>
              <a:t>We’ll meet in the middle and go through some essentials, some topics you will be confronted with, maybe trip over.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965DB8-6FC2-4B26-BBAF-AA7CE701B6B9}" type="slidenum">
              <a:rPr lang="nl-BE" smtClean="0"/>
              <a:t>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471346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965DB8-6FC2-4B26-BBAF-AA7CE701B6B9}" type="slidenum">
              <a:rPr lang="nl-BE" smtClean="0"/>
              <a:t>36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6860339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965DB8-6FC2-4B26-BBAF-AA7CE701B6B9}" type="slidenum">
              <a:rPr lang="nl-BE" smtClean="0"/>
              <a:t>37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4681461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965DB8-6FC2-4B26-BBAF-AA7CE701B6B9}" type="slidenum">
              <a:rPr lang="nl-BE" smtClean="0"/>
              <a:t>38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4593764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6D6275-D5B4-459A-B2A3-212CA60D2300}" type="slidenum">
              <a:rPr lang="de-DE" smtClean="0"/>
              <a:pPr>
                <a:defRPr/>
              </a:pPr>
              <a:t>39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9100430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965DB8-6FC2-4B26-BBAF-AA7CE701B6B9}" type="slidenum">
              <a:rPr lang="nl-BE" smtClean="0"/>
              <a:t>43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1760230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965DB8-6FC2-4B26-BBAF-AA7CE701B6B9}" type="slidenum">
              <a:rPr lang="nl-BE" smtClean="0"/>
              <a:t>44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936449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10" name="Shape 31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1" indent="0" defTabSz="914400">
              <a:lnSpc>
                <a:spcPct val="100000"/>
              </a:lnSpc>
              <a:defRPr sz="1200" b="1"/>
            </a:pPr>
            <a:r>
              <a:rPr lang="en-US" b="0" dirty="0"/>
              <a:t>Started as a migration tool, so I</a:t>
            </a:r>
            <a:r>
              <a:rPr lang="en-US" b="0" baseline="0" dirty="0"/>
              <a:t> strived to support older environments</a:t>
            </a:r>
          </a:p>
          <a:p>
            <a:pPr lvl="1" indent="0" defTabSz="914400">
              <a:lnSpc>
                <a:spcPct val="100000"/>
              </a:lnSpc>
              <a:defRPr sz="1200" b="1"/>
            </a:pPr>
            <a:r>
              <a:rPr lang="en-US" b="0" baseline="0" dirty="0"/>
              <a:t>No reliance on SQLPS, because we’ve got a history ;)</a:t>
            </a:r>
            <a:endParaRPr b="0" dirty="0"/>
          </a:p>
        </p:txBody>
      </p:sp>
    </p:spTree>
    <p:extLst>
      <p:ext uri="{BB962C8B-B14F-4D97-AF65-F5344CB8AC3E}">
        <p14:creationId xmlns:p14="http://schemas.microsoft.com/office/powerpoint/2010/main" val="420422073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10" name="Shape 31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1" indent="0" defTabSz="914400">
              <a:lnSpc>
                <a:spcPct val="100000"/>
              </a:lnSpc>
              <a:defRPr sz="1200" b="1"/>
            </a:pPr>
            <a:r>
              <a:rPr lang="en-US" b="0" dirty="0"/>
              <a:t>Started as a migration tool, so I</a:t>
            </a:r>
            <a:r>
              <a:rPr lang="en-US" b="0" baseline="0" dirty="0"/>
              <a:t> strived to support older environments</a:t>
            </a:r>
          </a:p>
          <a:p>
            <a:pPr lvl="1" indent="0" defTabSz="914400">
              <a:lnSpc>
                <a:spcPct val="100000"/>
              </a:lnSpc>
              <a:defRPr sz="1200" b="1"/>
            </a:pPr>
            <a:r>
              <a:rPr lang="en-US" b="0" baseline="0" dirty="0"/>
              <a:t>No reliance on SQLPS, because we’ve got a history ;)</a:t>
            </a:r>
            <a:endParaRPr b="0" dirty="0"/>
          </a:p>
        </p:txBody>
      </p:sp>
    </p:spTree>
    <p:extLst>
      <p:ext uri="{BB962C8B-B14F-4D97-AF65-F5344CB8AC3E}">
        <p14:creationId xmlns:p14="http://schemas.microsoft.com/office/powerpoint/2010/main" val="38355348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10" name="Shape 31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 indent="0" defTabSz="914400">
              <a:lnSpc>
                <a:spcPct val="100000"/>
              </a:lnSpc>
              <a:defRPr sz="1200" b="1"/>
            </a:pPr>
            <a:r>
              <a:rPr lang="en-US" b="0" dirty="0"/>
              <a:t>Gallery requires</a:t>
            </a:r>
            <a:r>
              <a:rPr lang="en-US" b="0" baseline="0" dirty="0"/>
              <a:t> admin access and is built into PowerShell v5. Other versions also support it with a bit of configuration.</a:t>
            </a:r>
          </a:p>
          <a:p>
            <a:pPr lvl="0" indent="0" defTabSz="914400">
              <a:lnSpc>
                <a:spcPct val="100000"/>
              </a:lnSpc>
              <a:defRPr sz="1200" b="1"/>
            </a:pPr>
            <a:endParaRPr lang="en-US" b="0" dirty="0"/>
          </a:p>
          <a:p>
            <a:pPr lvl="0" indent="0" defTabSz="914400">
              <a:lnSpc>
                <a:spcPct val="100000"/>
              </a:lnSpc>
              <a:defRPr sz="1200" b="1"/>
            </a:pPr>
            <a:r>
              <a:rPr lang="en-US" b="0" dirty="0"/>
              <a:t>Download</a:t>
            </a:r>
          </a:p>
          <a:p>
            <a:pPr lvl="0" indent="0" defTabSz="914400">
              <a:lnSpc>
                <a:spcPct val="100000"/>
              </a:lnSpc>
              <a:defRPr sz="1200" b="1"/>
            </a:pPr>
            <a:r>
              <a:rPr lang="en-US" b="0" dirty="0"/>
              <a:t>Unzip</a:t>
            </a:r>
          </a:p>
          <a:p>
            <a:pPr lvl="0" indent="0" defTabSz="914400">
              <a:lnSpc>
                <a:spcPct val="100000"/>
              </a:lnSpc>
              <a:defRPr sz="1200" b="1"/>
            </a:pPr>
            <a:r>
              <a:rPr lang="en-US" b="0" dirty="0"/>
              <a:t>Import-Module</a:t>
            </a:r>
            <a:endParaRPr b="0" dirty="0"/>
          </a:p>
        </p:txBody>
      </p:sp>
    </p:spTree>
    <p:extLst>
      <p:ext uri="{BB962C8B-B14F-4D97-AF65-F5344CB8AC3E}">
        <p14:creationId xmlns:p14="http://schemas.microsoft.com/office/powerpoint/2010/main" val="96271889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10" name="Shape 31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1" indent="0" defTabSz="914400">
              <a:lnSpc>
                <a:spcPct val="100000"/>
              </a:lnSpc>
              <a:defRPr sz="1200" b="1"/>
            </a:pPr>
            <a:endParaRPr b="0" dirty="0"/>
          </a:p>
        </p:txBody>
      </p:sp>
    </p:spTree>
    <p:extLst>
      <p:ext uri="{BB962C8B-B14F-4D97-AF65-F5344CB8AC3E}">
        <p14:creationId xmlns:p14="http://schemas.microsoft.com/office/powerpoint/2010/main" val="33708220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965DB8-6FC2-4B26-BBAF-AA7CE701B6B9}" type="slidenum">
              <a:rPr lang="nl-BE" smtClean="0"/>
              <a:t>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0637601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Shape 46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62" name="Shape 46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sz="1800" dirty="0"/>
          </a:p>
        </p:txBody>
      </p:sp>
    </p:spTree>
    <p:extLst>
      <p:ext uri="{BB962C8B-B14F-4D97-AF65-F5344CB8AC3E}">
        <p14:creationId xmlns:p14="http://schemas.microsoft.com/office/powerpoint/2010/main" val="390157348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08" name="Shape 30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 sz="2200" b="0" i="0" dirty="0">
              <a:effectLst/>
              <a:latin typeface="+mn-lt"/>
              <a:ea typeface="+mn-ea"/>
              <a:cs typeface="+mn-cs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58544072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965DB8-6FC2-4B26-BBAF-AA7CE701B6B9}" type="slidenum">
              <a:rPr lang="nl-BE" smtClean="0"/>
              <a:t>52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7456474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Automating the collection of your SQL Instances, </a:t>
            </a:r>
          </a:p>
          <a:p>
            <a:r>
              <a:rPr lang="nl-BE" dirty="0"/>
              <a:t>so you can use them everywhere in the blink of an eye.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965DB8-6FC2-4B26-BBAF-AA7CE701B6B9}" type="slidenum">
              <a:rPr lang="nl-BE" smtClean="0"/>
              <a:t>53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4183812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08" name="Shape 30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 sz="2200" b="0" i="0" dirty="0">
              <a:effectLst/>
              <a:latin typeface="+mn-lt"/>
              <a:ea typeface="+mn-ea"/>
              <a:cs typeface="+mn-cs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95196089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965DB8-6FC2-4B26-BBAF-AA7CE701B6B9}" type="slidenum">
              <a:rPr lang="nl-BE" smtClean="0"/>
              <a:t>58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8618583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08" name="Shape 30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 sz="2200" b="0" i="0" dirty="0">
              <a:effectLst/>
              <a:latin typeface="+mn-lt"/>
              <a:ea typeface="+mn-ea"/>
              <a:cs typeface="+mn-cs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44531083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08" name="Shape 30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 sz="2200" b="0" i="0" dirty="0">
              <a:effectLst/>
              <a:latin typeface="+mn-lt"/>
              <a:ea typeface="+mn-ea"/>
              <a:cs typeface="+mn-cs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21533975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965DB8-6FC2-4B26-BBAF-AA7CE701B6B9}" type="slidenum">
              <a:rPr lang="nl-BE" smtClean="0"/>
              <a:t>66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8933022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08" name="Shape 30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 sz="2200" b="0" i="0" dirty="0">
              <a:effectLst/>
              <a:latin typeface="+mn-lt"/>
              <a:ea typeface="+mn-ea"/>
              <a:cs typeface="+mn-cs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3615455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965DB8-6FC2-4B26-BBAF-AA7CE701B6B9}" type="slidenum">
              <a:rPr lang="nl-BE" smtClean="0"/>
              <a:t>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6396625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965DB8-6FC2-4B26-BBAF-AA7CE701B6B9}" type="slidenum">
              <a:rPr lang="nl-BE" smtClean="0"/>
              <a:t>68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4969094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965DB8-6FC2-4B26-BBAF-AA7CE701B6B9}" type="slidenum">
              <a:rPr lang="nl-BE" smtClean="0"/>
              <a:t>88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2727636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965DB8-6FC2-4B26-BBAF-AA7CE701B6B9}" type="slidenum">
              <a:rPr lang="nl-BE" smtClean="0"/>
              <a:t>89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7138563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 bet there are checklists for </a:t>
            </a:r>
          </a:p>
          <a:p>
            <a:r>
              <a:rPr lang="en-GB" dirty="0"/>
              <a:t>New servers/ data </a:t>
            </a:r>
            <a:r>
              <a:rPr lang="en-GB" dirty="0" err="1"/>
              <a:t>centers</a:t>
            </a:r>
            <a:endParaRPr lang="en-GB" dirty="0"/>
          </a:p>
          <a:p>
            <a:r>
              <a:rPr lang="en-GB" dirty="0"/>
              <a:t>Hardware/software installations</a:t>
            </a:r>
          </a:p>
          <a:p>
            <a:r>
              <a:rPr lang="en-GB" dirty="0"/>
              <a:t>Incident Response</a:t>
            </a:r>
          </a:p>
          <a:p>
            <a:r>
              <a:rPr lang="en-GB" dirty="0"/>
              <a:t>1</a:t>
            </a:r>
            <a:r>
              <a:rPr lang="en-GB" baseline="30000" dirty="0"/>
              <a:t>st</a:t>
            </a:r>
            <a:r>
              <a:rPr lang="en-GB" dirty="0"/>
              <a:t> Line/2</a:t>
            </a:r>
            <a:r>
              <a:rPr lang="en-GB" baseline="30000" dirty="0"/>
              <a:t>nd</a:t>
            </a:r>
            <a:r>
              <a:rPr lang="en-GB" dirty="0"/>
              <a:t> line for systems</a:t>
            </a:r>
          </a:p>
          <a:p>
            <a:r>
              <a:rPr lang="en-GB" dirty="0"/>
              <a:t>Pre-requisites</a:t>
            </a:r>
          </a:p>
          <a:p>
            <a:r>
              <a:rPr lang="en-GB" dirty="0"/>
              <a:t>Morning routines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6D6275-D5B4-459A-B2A3-212CA60D2300}" type="slidenum">
              <a:rPr lang="de-DE" smtClean="0"/>
              <a:pPr>
                <a:defRPr/>
              </a:pPr>
              <a:t>90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5682683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Its used for unit testing or TDD but can also be used</a:t>
            </a:r>
            <a:r>
              <a:rPr lang="en-GB" baseline="0" dirty="0"/>
              <a:t> to validate an environment. Comes with Windows 10 or install from the gallery with Install-Module Pester</a:t>
            </a: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6D6275-D5B4-459A-B2A3-212CA60D2300}" type="slidenum">
              <a:rPr lang="de-DE" smtClean="0"/>
              <a:pPr>
                <a:defRPr/>
              </a:pPr>
              <a:t>92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2553558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This is a Pester test running in VS Code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6F04B6-3A6E-4A0E-9BBA-F10587E7A69E}" type="slidenum">
              <a:rPr lang="en-GB" smtClean="0"/>
              <a:t>93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565067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6F04B6-3A6E-4A0E-9BBA-F10587E7A69E}" type="slidenum">
              <a:rPr lang="en-GB" smtClean="0"/>
              <a:t>94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873736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6D6275-D5B4-459A-B2A3-212CA60D2300}" type="slidenum">
              <a:rPr lang="de-DE" smtClean="0"/>
              <a:pPr>
                <a:defRPr/>
              </a:pPr>
              <a:t>95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9975422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Everything in the world </a:t>
            </a:r>
            <a:r>
              <a:rPr lang="en-GB" dirty="0">
                <a:sym typeface="Wingdings" panose="05000000000000000000" pitchFamily="2" charset="2"/>
              </a:rPr>
              <a:t>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6D6275-D5B4-459A-B2A3-212CA60D2300}" type="slidenum">
              <a:rPr lang="de-DE" smtClean="0"/>
              <a:pPr>
                <a:defRPr/>
              </a:pPr>
              <a:t>96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1507401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965DB8-6FC2-4B26-BBAF-AA7CE701B6B9}" type="slidenum">
              <a:rPr lang="nl-BE" smtClean="0"/>
              <a:t>100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680983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965DB8-6FC2-4B26-BBAF-AA7CE701B6B9}" type="slidenum">
              <a:rPr lang="nl-BE" smtClean="0"/>
              <a:t>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8001798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965DB8-6FC2-4B26-BBAF-AA7CE701B6B9}" type="slidenum">
              <a:rPr lang="nl-BE" smtClean="0"/>
              <a:t>101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6270463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From Tweet to gist</a:t>
            </a:r>
          </a:p>
          <a:p>
            <a:pPr marL="171450" indent="-171450">
              <a:buFontTx/>
              <a:buChar char="-"/>
            </a:pPr>
            <a:r>
              <a:rPr lang="en-US" dirty="0"/>
              <a:t>From gist to </a:t>
            </a:r>
            <a:r>
              <a:rPr lang="en-US" dirty="0" err="1"/>
              <a:t>dropbox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From </a:t>
            </a:r>
            <a:r>
              <a:rPr lang="en-US" dirty="0" err="1"/>
              <a:t>dropbox</a:t>
            </a:r>
            <a:r>
              <a:rPr lang="en-US" dirty="0"/>
              <a:t> to Google to SQL Skills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Then to templates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965DB8-6FC2-4B26-BBAF-AA7CE701B6B9}" type="slidenum">
              <a:rPr lang="nl-BE" smtClean="0"/>
              <a:t>102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8327602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10" name="Shape 31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1">
              <a:defRPr sz="1200" b="1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792592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08" name="Shape 30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 sz="2200" b="0" i="0" dirty="0">
              <a:effectLst/>
              <a:latin typeface="+mn-lt"/>
              <a:ea typeface="+mn-ea"/>
              <a:cs typeface="+mn-cs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68282842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965DB8-6FC2-4B26-BBAF-AA7CE701B6B9}" type="slidenum">
              <a:rPr lang="nl-BE" smtClean="0"/>
              <a:t>105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2716571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10" name="Shape 31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1">
              <a:defRPr sz="1200" b="1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950196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10" name="Shape 31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1">
              <a:defRPr sz="1200" b="1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053734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08" name="Shape 30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 sz="2200" b="0" i="0" dirty="0">
              <a:effectLst/>
              <a:latin typeface="+mn-lt"/>
              <a:ea typeface="+mn-ea"/>
              <a:cs typeface="+mn-cs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0327857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10" name="Shape 31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200" b="1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508505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965DB8-6FC2-4B26-BBAF-AA7CE701B6B9}" type="slidenum">
              <a:rPr lang="nl-BE" smtClean="0"/>
              <a:t>110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859338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965DB8-6FC2-4B26-BBAF-AA7CE701B6B9}" type="slidenum">
              <a:rPr lang="nl-BE" smtClean="0"/>
              <a:t>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3341265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965DB8-6FC2-4B26-BBAF-AA7CE701B6B9}" type="slidenum">
              <a:rPr lang="nl-BE" smtClean="0"/>
              <a:t>112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6699348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dirty="0"/>
              <a:t>SQL Server 2008 Administration with Windows PowerShell, Yan Pan &amp; The MAK, 2009, Wiley Publishing</a:t>
            </a:r>
            <a:r>
              <a:rPr lang="en-US" dirty="0"/>
              <a:t> &lt;&lt; VBScript Style Syntax, not recommended.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Same for </a:t>
            </a:r>
            <a:r>
              <a:rPr lang="en-US" dirty="0" err="1"/>
              <a:t>Donabel’s</a:t>
            </a:r>
            <a:r>
              <a:rPr lang="en-US" dirty="0"/>
              <a:t> older book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965DB8-6FC2-4B26-BBAF-AA7CE701B6B9}" type="slidenum">
              <a:rPr lang="nl-BE" smtClean="0"/>
              <a:t>113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7405838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965DB8-6FC2-4B26-BBAF-AA7CE701B6B9}" type="slidenum">
              <a:rPr lang="nl-BE" smtClean="0"/>
              <a:t>115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69007744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sz="1700" dirty="0"/>
              <a:t>Microsoft’s recommended way to manage Windows</a:t>
            </a:r>
          </a:p>
          <a:p>
            <a:pPr>
              <a:lnSpc>
                <a:spcPct val="150000"/>
              </a:lnSpc>
            </a:pPr>
            <a:r>
              <a:rPr lang="en-US" sz="1700" dirty="0"/>
              <a:t>By default, only allows connections from members of the Administrators group</a:t>
            </a:r>
          </a:p>
          <a:p>
            <a:pPr>
              <a:lnSpc>
                <a:spcPct val="150000"/>
              </a:lnSpc>
            </a:pPr>
            <a:r>
              <a:rPr lang="en-US" sz="1700" dirty="0"/>
              <a:t>Single port 5985 or 5986</a:t>
            </a:r>
          </a:p>
          <a:p>
            <a:pPr>
              <a:lnSpc>
                <a:spcPct val="150000"/>
              </a:lnSpc>
            </a:pPr>
            <a:r>
              <a:rPr lang="en-US" sz="1700" dirty="0"/>
              <a:t>Uses the Web Services for Management (WS-Management) protocol</a:t>
            </a:r>
          </a:p>
          <a:p>
            <a:pPr lvl="2">
              <a:lnSpc>
                <a:spcPct val="150000"/>
              </a:lnSpc>
            </a:pPr>
            <a:r>
              <a:rPr lang="en-US" sz="1700" dirty="0"/>
              <a:t>Regardless of the transport protocol used (HTTP or HTTPS), PowerShell Remoting always encrypts all communication after initial authentication with a per-session AES-256 symmetric key</a:t>
            </a:r>
          </a:p>
          <a:p>
            <a:pPr lvl="2">
              <a:lnSpc>
                <a:spcPct val="150000"/>
              </a:lnSpc>
            </a:pPr>
            <a:r>
              <a:rPr lang="en-US" sz="1700" dirty="0"/>
              <a:t>Initial authentication is NTLM, Kerberos and Certificates so no credentials are ever exposed</a:t>
            </a:r>
          </a:p>
          <a:p>
            <a:pPr>
              <a:lnSpc>
                <a:spcPct val="150000"/>
              </a:lnSpc>
            </a:pPr>
            <a:endParaRPr lang="en-US" sz="17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965DB8-6FC2-4B26-BBAF-AA7CE701B6B9}" type="slidenum">
              <a:rPr lang="nl-BE" smtClean="0"/>
              <a:t>116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5341508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10" name="Shape 31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200" b="1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94026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965DB8-6FC2-4B26-BBAF-AA7CE701B6B9}" type="slidenum">
              <a:rPr lang="nl-BE" smtClean="0"/>
              <a:t>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529487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 cmdlet is implemented by a .NET class that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derives from the Cmdlet base class in the PowerShell Software Developers Kit (SDK).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NOTE Building cmdlets is a developer task and requires the PowerShell SDK. This SDK is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freely available for download from Microsoft and includes extensive documentation along with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many code samples. Our goal is to coach you to effectively use and script in the PowerShell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environment, so we’re not going to do much more than mention the SDK in this book.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 category of command is compiled into a dynamic link library (DLL) and then loaded into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PowerShell process, usually when the shell starts up. Because the compiled code is loaded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into the process, it’s the most efficient category of command to execute.</a:t>
            </a:r>
          </a:p>
          <a:p>
            <a:r>
              <a:rPr lang="nl-BE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FUNCTIONS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next type of command is a </a:t>
            </a:r>
            <a:r>
              <a:rPr lang="en-US" sz="1200" b="0" i="1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function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This is a named piece of PowerShell script code that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lives in memory while the interpreter is running and is discarded on exit. Functions consist of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user-defined code that’s parsed once when defined. This parsed representation is preserved so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it doesn’t have to be reparsed every time it’s used.</a:t>
            </a:r>
          </a:p>
          <a:p>
            <a:r>
              <a:rPr lang="nl-BE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SCRIPTS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 </a:t>
            </a:r>
            <a:r>
              <a:rPr lang="en-US" sz="1200" b="0" i="1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script command 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 a piece of PowerShell code that lives in a text file with a .ps1 extension.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These script files are loaded and parsed every time they’re run, making them somewhat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slower than functions to start (although once started, they run at the same speed). In terms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 parameter capabilities, shell function commands and script commands are identical.</a:t>
            </a:r>
          </a:p>
          <a:p>
            <a:r>
              <a:rPr lang="nl-BE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NATIVE COMMANDS (APPLICATIONS)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last type of command is called a </a:t>
            </a:r>
            <a:r>
              <a:rPr lang="en-US" sz="1200" b="0" i="1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native command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These are external programs (typically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executables) that can be executed by the operating system. Because running a native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command involves creating a whole new process for the command, native commands are the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slowest of the command types. Also, native commands do their own parameter processing and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 don’t necessarily match the syntax of the other types of commands.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Native commands cover anything that can be run on a Windows computer, so you get a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wide variety of behaviors. One of the biggest issues is when PowerShell waits for a command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 finish but it just keeps on going.</a:t>
            </a: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965DB8-6FC2-4B26-BBAF-AA7CE701B6B9}" type="slidenum">
              <a:rPr lang="nl-BE" smtClean="0"/>
              <a:t>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55864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965DB8-6FC2-4B26-BBAF-AA7CE701B6B9}" type="slidenum">
              <a:rPr lang="nl-BE" smtClean="0"/>
              <a:t>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243940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jpe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1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QLUG-onderwerp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175B7168-78FA-41E5-A1F7-27CB7AED047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5080" y="5086349"/>
            <a:ext cx="12197080" cy="177298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03D509D-CD71-43C8-87C0-4E20D222057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5282241"/>
            <a:ext cx="12192000" cy="742462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D1368C89-EAAD-4900-A97F-C9728F5FD4F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811600"/>
            <a:ext cx="9144000" cy="1101600"/>
          </a:xfrm>
        </p:spPr>
        <p:txBody>
          <a:bodyPr anchor="b">
            <a:normAutofit/>
          </a:bodyPr>
          <a:lstStyle>
            <a:lvl1pPr algn="ctr">
              <a:defRPr sz="5000"/>
            </a:lvl1pPr>
          </a:lstStyle>
          <a:p>
            <a:r>
              <a:rPr lang="nl-NL" dirty="0"/>
              <a:t>--Onderwerp presentatie</a:t>
            </a:r>
            <a:endParaRPr lang="nl-BE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24612BE7-0573-4886-AB38-BCFE84838E7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4053600"/>
            <a:ext cx="9144000" cy="890454"/>
          </a:xfrm>
        </p:spPr>
        <p:txBody>
          <a:bodyPr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dirty="0"/>
              <a:t>Ondertitel bewerken</a:t>
            </a:r>
            <a:endParaRPr lang="nl-BE" dirty="0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D8EB8210-1886-4285-AC2E-4080F9D9837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0800" y="642890"/>
            <a:ext cx="1920240" cy="1895856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4FCB4A13-910C-44F4-A545-282AD2442278}"/>
              </a:ext>
            </a:extLst>
          </p:cNvPr>
          <p:cNvGrpSpPr/>
          <p:nvPr userDrawn="1"/>
        </p:nvGrpSpPr>
        <p:grpSpPr>
          <a:xfrm>
            <a:off x="852543" y="5201272"/>
            <a:ext cx="10279059" cy="1569301"/>
            <a:chOff x="898263" y="5201272"/>
            <a:chExt cx="10279059" cy="1569301"/>
          </a:xfrm>
        </p:grpSpPr>
        <p:pic>
          <p:nvPicPr>
            <p:cNvPr id="11" name="Picture 10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92937" y="5201272"/>
              <a:ext cx="1706895" cy="644390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15092" y="5274150"/>
              <a:ext cx="797753" cy="648897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86548" y="6023193"/>
              <a:ext cx="2281836" cy="648897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67304" y="6104653"/>
              <a:ext cx="693331" cy="641973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11215" y="5272529"/>
              <a:ext cx="646465" cy="646465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9ABA1D40-10BA-4C7D-AE2E-5D1F9EE3D1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1"/>
            <a:stretch>
              <a:fillRect/>
            </a:stretch>
          </p:blipFill>
          <p:spPr>
            <a:xfrm>
              <a:off x="961529" y="5493241"/>
              <a:ext cx="1257264" cy="253862"/>
            </a:xfrm>
            <a:prstGeom prst="rect">
              <a:avLst/>
            </a:prstGeom>
          </p:spPr>
        </p:pic>
        <p:pic>
          <p:nvPicPr>
            <p:cNvPr id="2050" name="Picture 2" descr="Image result for element 61 transparent logo">
              <a:extLst>
                <a:ext uri="{FF2B5EF4-FFF2-40B4-BE49-F238E27FC236}">
                  <a16:creationId xmlns:a16="http://schemas.microsoft.com/office/drawing/2014/main" id="{46A2C285-8E01-402C-A31F-7DCA4413BB68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8263" y="6101315"/>
              <a:ext cx="1383797" cy="570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1A2CFD8E-6BF9-40C7-A543-31A945664F5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3"/>
            <a:stretch>
              <a:fillRect/>
            </a:stretch>
          </p:blipFill>
          <p:spPr>
            <a:xfrm>
              <a:off x="6879924" y="5292826"/>
              <a:ext cx="2243438" cy="661590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EA012AD5-97BB-495A-B910-35C49785EC9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4"/>
            <a:stretch>
              <a:fillRect/>
            </a:stretch>
          </p:blipFill>
          <p:spPr>
            <a:xfrm>
              <a:off x="4246094" y="6008467"/>
              <a:ext cx="2200582" cy="762106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8E4B7BD1-C40B-4A48-8360-DC89C9A9A94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51689" y="6030232"/>
              <a:ext cx="1425633" cy="64185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698827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QLUG-Vergelijking + subtitels"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4A7EDC-86E0-4EC0-AEE9-F2877AD9F6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10515600" cy="1325563"/>
          </a:xfrm>
        </p:spPr>
        <p:txBody>
          <a:bodyPr anchor="b" anchorCtr="0">
            <a:normAutofit/>
          </a:bodyPr>
          <a:lstStyle>
            <a:lvl1pPr>
              <a:defRPr sz="4000"/>
            </a:lvl1pPr>
          </a:lstStyle>
          <a:p>
            <a:r>
              <a:rPr lang="nl-NL" dirty="0"/>
              <a:t>--Titel bewerken</a:t>
            </a:r>
            <a:endParaRPr lang="nl-BE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27BA2386-A68A-45E1-A1DC-8CA7486CEB8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E6331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dirty="0"/>
              <a:t>Subtitel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57F072F0-AE02-49B6-8A4F-E3763A3BC8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ED5FBFB9-7917-4841-B205-88C3BCC2D3C4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E6331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dirty="0"/>
              <a:t>Subtitel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393051D3-F642-40E0-9DFB-BA10347F206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/>
            </a:lvl1pPr>
            <a:lvl3pPr>
              <a:defRPr/>
            </a:lvl3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 dirty="0"/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F296F312-9B53-43A9-B2C6-5A7FAA148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7EEFD-AFE4-4BD1-A986-6C60897E52E5}" type="datetimeFigureOut">
              <a:rPr lang="nl-BE" smtClean="0"/>
              <a:t>28/05/2018</a:t>
            </a:fld>
            <a:endParaRPr lang="nl-BE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97048123-CE8A-4EF1-9FF6-490B3B6141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691A1B40-58F2-4307-A1D1-061BC97382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A4868-3B36-4677-A880-DAE61D32B51C}" type="slidenum">
              <a:rPr lang="nl-BE" smtClean="0"/>
              <a:t>‹#›</a:t>
            </a:fld>
            <a:endParaRPr lang="nl-BE"/>
          </a:p>
        </p:txBody>
      </p:sp>
      <p:pic>
        <p:nvPicPr>
          <p:cNvPr id="10" name="Afbeelding 7">
            <a:extLst>
              <a:ext uri="{FF2B5EF4-FFF2-40B4-BE49-F238E27FC236}">
                <a16:creationId xmlns:a16="http://schemas.microsoft.com/office/drawing/2014/main" id="{BAD6BA8A-4EA1-4E68-8D66-AD010E6E5D9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9600" y="6094800"/>
            <a:ext cx="390144" cy="38404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D98631B-64C2-4509-8325-D0900B56CB1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3513" y="2584321"/>
            <a:ext cx="390580" cy="1876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5561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QLUG-Alleen titel"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B704E84-D48C-4304-A629-AE3B6361A8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b" anchorCtr="0">
            <a:normAutofit/>
          </a:bodyPr>
          <a:lstStyle>
            <a:lvl1pPr>
              <a:defRPr sz="4000"/>
            </a:lvl1pPr>
          </a:lstStyle>
          <a:p>
            <a:r>
              <a:rPr lang="nl-NL" dirty="0"/>
              <a:t>--Titel bewerken</a:t>
            </a:r>
            <a:endParaRPr lang="nl-BE" dirty="0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01AC837B-8BD4-4012-A95D-520401090A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7EEFD-AFE4-4BD1-A986-6C60897E52E5}" type="datetimeFigureOut">
              <a:rPr lang="nl-BE" smtClean="0"/>
              <a:t>28/05/2018</a:t>
            </a:fld>
            <a:endParaRPr lang="nl-BE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0D991490-E514-45A0-A382-B218A34A32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5120169E-4A0D-4B0E-8086-767AFC696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A4868-3B36-4677-A880-DAE61D32B51C}" type="slidenum">
              <a:rPr lang="nl-BE" smtClean="0"/>
              <a:t>‹#›</a:t>
            </a:fld>
            <a:endParaRPr lang="nl-BE"/>
          </a:p>
        </p:txBody>
      </p:sp>
      <p:pic>
        <p:nvPicPr>
          <p:cNvPr id="6" name="Afbeelding 7">
            <a:extLst>
              <a:ext uri="{FF2B5EF4-FFF2-40B4-BE49-F238E27FC236}">
                <a16:creationId xmlns:a16="http://schemas.microsoft.com/office/drawing/2014/main" id="{4438A28A-22C9-4A81-92BB-EED127EDBD0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9600" y="6094800"/>
            <a:ext cx="390144" cy="38404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022C211-F984-4F7D-B313-6159A5D9F74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3513" y="2584321"/>
            <a:ext cx="390580" cy="1876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6395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QLUG-Leeg"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743340B5-BFBA-4C67-A2F5-C24CE52D44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7EEFD-AFE4-4BD1-A986-6C60897E52E5}" type="datetimeFigureOut">
              <a:rPr lang="nl-BE" smtClean="0"/>
              <a:t>28/05/2018</a:t>
            </a:fld>
            <a:endParaRPr lang="nl-BE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4D462919-4E93-4C5C-9D36-7ADB243BB6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DA845E61-5755-4E3F-9DFB-5EE872EB8D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A4868-3B36-4677-A880-DAE61D32B51C}" type="slidenum">
              <a:rPr lang="nl-BE" smtClean="0"/>
              <a:t>‹#›</a:t>
            </a:fld>
            <a:endParaRPr lang="nl-BE"/>
          </a:p>
        </p:txBody>
      </p:sp>
      <p:pic>
        <p:nvPicPr>
          <p:cNvPr id="5" name="Afbeelding 7">
            <a:extLst>
              <a:ext uri="{FF2B5EF4-FFF2-40B4-BE49-F238E27FC236}">
                <a16:creationId xmlns:a16="http://schemas.microsoft.com/office/drawing/2014/main" id="{C2C6E7F0-9BDB-4FE4-AF0C-A3C57A0E5CD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9600" y="6094800"/>
            <a:ext cx="390144" cy="3840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2343B45-F37D-46A3-B270-8061C2346DF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3513" y="2584321"/>
            <a:ext cx="390580" cy="1876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8841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SQLUG-Inhoud met bijschrift"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841641C-7703-411C-A705-3370D33180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 dirty="0"/>
              <a:t>--Titel bewerken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7A90F13-E4AE-4CD6-80D5-357C4073C1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141BC2E3-C3CC-40B6-8AD5-59C50E467A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D95852C4-9CCC-49E1-942D-9BF17ED9C2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7EEFD-AFE4-4BD1-A986-6C60897E52E5}" type="datetimeFigureOut">
              <a:rPr lang="nl-BE" smtClean="0"/>
              <a:t>28/05/2018</a:t>
            </a:fld>
            <a:endParaRPr lang="nl-BE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9937A506-DCA0-4E95-9F4F-30FB1E5CC8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D58F8163-1BBC-49EA-90EA-D5E72300E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A4868-3B36-4677-A880-DAE61D32B51C}" type="slidenum">
              <a:rPr lang="nl-BE" smtClean="0"/>
              <a:t>‹#›</a:t>
            </a:fld>
            <a:endParaRPr lang="nl-BE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2F50F6B6-C704-481F-9787-E95C35B6892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9600" y="6094800"/>
            <a:ext cx="390144" cy="38404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89B038F-3147-48CC-BDA5-8FB0A142C0D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3513" y="2584321"/>
            <a:ext cx="390580" cy="1876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818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SQLUG-Afbeelding met bijschrift"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CE30BDB-5EA1-46C6-AC37-6868951176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 dirty="0"/>
              <a:t>--Titel bewerken</a:t>
            </a:r>
            <a:endParaRPr lang="nl-BE" dirty="0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9D41126D-7F11-4EF4-9EF4-2C0278A9A3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nl-BE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46370AEE-BF21-496D-9261-EE2731F422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4B9561F8-3425-4D2F-B248-9C8BC9FAF9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7EEFD-AFE4-4BD1-A986-6C60897E52E5}" type="datetimeFigureOut">
              <a:rPr lang="nl-BE" smtClean="0"/>
              <a:t>28/05/2018</a:t>
            </a:fld>
            <a:endParaRPr lang="nl-BE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4BCE5A5B-CC74-4DBA-B0D4-595F617C0D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EFB9E6F6-3A87-4A5B-9908-998939F6C2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A4868-3B36-4677-A880-DAE61D32B51C}" type="slidenum">
              <a:rPr lang="nl-BE" smtClean="0"/>
              <a:t>‹#›</a:t>
            </a:fld>
            <a:endParaRPr lang="nl-BE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FE353F8C-FD95-4974-ADB3-4E10D33E1B7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9600" y="6094800"/>
            <a:ext cx="390144" cy="384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20441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SQLUG-Titel en verticale tekst"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E86C50-10CF-44FC-BFBB-3FD042C8C4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dirty="0"/>
              <a:t>--Titel bewerken</a:t>
            </a:r>
            <a:endParaRPr lang="nl-BE" dirty="0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94EB714-6EED-4849-ACB6-A4BBB534D2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86B5729-AD4A-4D39-B855-8DB7F2C8FB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7EEFD-AFE4-4BD1-A986-6C60897E52E5}" type="datetimeFigureOut">
              <a:rPr lang="nl-BE" smtClean="0"/>
              <a:t>28/05/2018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889A902-0983-4E76-95B5-F72744EC37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B948F5E-D517-40CC-83BE-CEB9515823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A4868-3B36-4677-A880-DAE61D32B51C}" type="slidenum">
              <a:rPr lang="nl-BE" smtClean="0"/>
              <a:t>‹#›</a:t>
            </a:fld>
            <a:endParaRPr lang="nl-BE"/>
          </a:p>
        </p:txBody>
      </p:sp>
      <p:pic>
        <p:nvPicPr>
          <p:cNvPr id="7" name="Afbeelding 7">
            <a:extLst>
              <a:ext uri="{FF2B5EF4-FFF2-40B4-BE49-F238E27FC236}">
                <a16:creationId xmlns:a16="http://schemas.microsoft.com/office/drawing/2014/main" id="{FF8F01AC-4B82-4DBE-94CF-5F78A3783D5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9600" y="6094800"/>
            <a:ext cx="390144" cy="3840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73A8D2F-6D10-40CC-B88E-BF3BD3E413F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3513" y="2584321"/>
            <a:ext cx="390580" cy="1876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9248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QLUG-Verticale titel en tekst"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20B3BB89-DFED-42AE-B3E9-F54CA76DB30A}"/>
              </a:ext>
            </a:extLst>
          </p:cNvPr>
          <p:cNvSpPr>
            <a:spLocks noGrp="1"/>
          </p:cNvSpPr>
          <p:nvPr>
            <p:ph type="title" orient="vert" hasCustomPrompt="1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>
            <a:lvl1pPr>
              <a:defRPr/>
            </a:lvl1pPr>
          </a:lstStyle>
          <a:p>
            <a:r>
              <a:rPr lang="nl-NL" dirty="0"/>
              <a:t>--Titel bewerken</a:t>
            </a:r>
            <a:endParaRPr lang="nl-BE" dirty="0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4A25085-C228-46CE-879B-5603E0C972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>
            <a:lvl1pPr>
              <a:defRPr/>
            </a:lvl1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C7FB4977-989D-416F-9B06-DD77F9C1D4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7EEFD-AFE4-4BD1-A986-6C60897E52E5}" type="datetimeFigureOut">
              <a:rPr lang="nl-BE" smtClean="0"/>
              <a:t>28/05/2018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EA8C7273-3C68-4125-BFDC-78C9475FDD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189EA04-EDCF-4FCF-A431-914D410E4B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A4868-3B36-4677-A880-DAE61D32B51C}" type="slidenum">
              <a:rPr lang="nl-BE" smtClean="0"/>
              <a:t>‹#›</a:t>
            </a:fld>
            <a:endParaRPr lang="nl-B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453B6EF-6437-4F25-AD58-163C572F1F4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900710" y="2181051"/>
            <a:ext cx="390580" cy="249589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BD24250-C4CC-40DB-924A-1C57226F754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3513" y="2584321"/>
            <a:ext cx="390580" cy="1876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02000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LUG-Slo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346EAA32-DD06-4841-8737-DA5D49939B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7EEFD-AFE4-4BD1-A986-6C60897E52E5}" type="datetimeFigureOut">
              <a:rPr lang="nl-BE" smtClean="0"/>
              <a:t>28/05/2018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6AA03235-E498-46DB-BE00-92A4CD96A7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068ABF3-F7E9-41CF-8104-CD7AA421B3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A4868-3B36-4677-A880-DAE61D32B51C}" type="slidenum">
              <a:rPr lang="nl-BE" smtClean="0"/>
              <a:t>‹#›</a:t>
            </a:fld>
            <a:endParaRPr lang="nl-BE"/>
          </a:p>
        </p:txBody>
      </p:sp>
      <p:sp>
        <p:nvSpPr>
          <p:cNvPr id="9" name="Ondertitel 2">
            <a:extLst>
              <a:ext uri="{FF2B5EF4-FFF2-40B4-BE49-F238E27FC236}">
                <a16:creationId xmlns:a16="http://schemas.microsoft.com/office/drawing/2014/main" id="{E9B268C6-746C-4F34-90CE-2E3779E6BB3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299284" y="3912040"/>
            <a:ext cx="3593432" cy="2054043"/>
          </a:xfrm>
          <a:ln>
            <a:noFill/>
          </a:ln>
        </p:spPr>
        <p:txBody>
          <a:bodyPr lIns="0" tIns="0" rIns="0" bIns="0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6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dirty="0"/>
              <a:t>Adres, website, telefoonnummer</a:t>
            </a:r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65B3AD7A-3F49-43B4-84AB-EE9A4E1C25A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0800" y="1158617"/>
            <a:ext cx="1920240" cy="1895856"/>
          </a:xfrm>
          <a:prstGeom prst="rect">
            <a:avLst/>
          </a:prstGeom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2AD6FB26-D799-4AFB-A402-2AFD7907018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0800" y="3295734"/>
            <a:ext cx="1920240" cy="375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63867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7EEFD-AFE4-4BD1-A986-6C60897E52E5}" type="datetimeFigureOut">
              <a:rPr lang="nl-BE" smtClean="0"/>
              <a:t>28/05/2018</a:t>
            </a:fld>
            <a:endParaRPr lang="nl-B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A4868-3B36-4677-A880-DAE61D32B51C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110525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sole 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35360" y="1916832"/>
            <a:ext cx="11521280" cy="4392488"/>
          </a:xfrm>
        </p:spPr>
        <p:txBody>
          <a:bodyPr/>
          <a:lstStyle>
            <a:lvl1pPr>
              <a:tabLst>
                <a:tab pos="355600" algn="l"/>
                <a:tab pos="723900" algn="l"/>
                <a:tab pos="1168400" algn="l"/>
                <a:tab pos="1612900" algn="l"/>
                <a:tab pos="2057400" algn="l"/>
              </a:tabLst>
              <a:defRPr sz="28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  <a:lvl2pPr marL="742950" indent="-285750" defTabSz="444500">
              <a:buFont typeface="Arial" pitchFamily="34" charset="0"/>
              <a:buChar char="•"/>
              <a:tabLst>
                <a:tab pos="355600" algn="l"/>
                <a:tab pos="762000" algn="l"/>
                <a:tab pos="1168400" algn="l"/>
                <a:tab pos="1612900" algn="l"/>
                <a:tab pos="2057400" algn="l"/>
              </a:tabLst>
              <a:defRPr sz="24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2pPr>
            <a:lvl3pPr marL="1143000" indent="-228600">
              <a:buFont typeface="Arial" pitchFamily="34" charset="0"/>
              <a:buChar char="•"/>
              <a:tabLst>
                <a:tab pos="355600" algn="l"/>
                <a:tab pos="723900" algn="l"/>
                <a:tab pos="1168400" algn="l"/>
                <a:tab pos="1612900" algn="l"/>
                <a:tab pos="2057400" algn="l"/>
              </a:tabLst>
              <a:defRPr sz="24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3pPr>
            <a:lvl4pPr marL="1600200" indent="-228600">
              <a:buFont typeface="Arial" pitchFamily="34" charset="0"/>
              <a:buChar char="•"/>
              <a:tabLst>
                <a:tab pos="355600" algn="l"/>
                <a:tab pos="723900" algn="l"/>
                <a:tab pos="1168400" algn="l"/>
                <a:tab pos="1612900" algn="l"/>
                <a:tab pos="2057400" algn="l"/>
              </a:tabLst>
              <a:defRPr sz="24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4pPr>
            <a:lvl5pPr marL="2057400" indent="-228600">
              <a:buFont typeface="Arial" pitchFamily="34" charset="0"/>
              <a:buChar char="•"/>
              <a:tabLst>
                <a:tab pos="355600" algn="l"/>
                <a:tab pos="723900" algn="l"/>
                <a:tab pos="1168400" algn="l"/>
                <a:tab pos="1612900" algn="l"/>
                <a:tab pos="2057400" algn="l"/>
              </a:tabLst>
              <a:defRPr sz="24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5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Titel 1"/>
          <p:cNvSpPr>
            <a:spLocks noGrp="1"/>
          </p:cNvSpPr>
          <p:nvPr>
            <p:ph type="title" hasCustomPrompt="1"/>
          </p:nvPr>
        </p:nvSpPr>
        <p:spPr>
          <a:xfrm>
            <a:off x="0" y="476672"/>
            <a:ext cx="12192000" cy="792088"/>
          </a:xfrm>
          <a:prstGeom prst="rect">
            <a:avLst/>
          </a:prstGeom>
          <a:solidFill>
            <a:srgbClr val="008080"/>
          </a:solidFill>
        </p:spPr>
        <p:txBody>
          <a:bodyPr lIns="360000" anchor="ctr"/>
          <a:lstStyle>
            <a:lvl1pPr algn="l">
              <a:defRPr sz="3600" b="0"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Ubuntu Mono" panose="020B0509030602030204" pitchFamily="49" charset="0"/>
                <a:cs typeface="Ubuntu Mono" panose="020B0509030602030204" pitchFamily="49" charset="0"/>
              </a:defRPr>
            </a:lvl1pPr>
          </a:lstStyle>
          <a:p>
            <a:r>
              <a:rPr lang="de-DE" dirty="0"/>
              <a:t>Slide Headline</a:t>
            </a:r>
          </a:p>
        </p:txBody>
      </p:sp>
    </p:spTree>
    <p:extLst>
      <p:ext uri="{BB962C8B-B14F-4D97-AF65-F5344CB8AC3E}">
        <p14:creationId xmlns:p14="http://schemas.microsoft.com/office/powerpoint/2010/main" val="3826668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QLUG-Titel + logo-grij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1368C89-EAAD-4900-A97F-C9728F5FD4F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811600"/>
            <a:ext cx="9144000" cy="1101600"/>
          </a:xfrm>
        </p:spPr>
        <p:txBody>
          <a:bodyPr anchor="b">
            <a:normAutofit/>
          </a:bodyPr>
          <a:lstStyle>
            <a:lvl1pPr algn="ctr">
              <a:defRPr sz="5000"/>
            </a:lvl1pPr>
          </a:lstStyle>
          <a:p>
            <a:r>
              <a:rPr lang="nl-NL" dirty="0"/>
              <a:t>--Onderwerp presentatie</a:t>
            </a:r>
            <a:endParaRPr lang="nl-BE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24612BE7-0573-4886-AB38-BCFE84838E7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4053600"/>
            <a:ext cx="9144000" cy="1655762"/>
          </a:xfrm>
        </p:spPr>
        <p:txBody>
          <a:bodyPr/>
          <a:lstStyle>
            <a:lvl1pPr marL="0" indent="0" algn="ctr">
              <a:buNone/>
              <a:defRPr sz="2400" b="1">
                <a:solidFill>
                  <a:srgbClr val="E6331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dirty="0"/>
              <a:t>Ondertitel bewerken</a:t>
            </a:r>
            <a:endParaRPr lang="nl-BE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346EAA32-DD06-4841-8737-DA5D49939B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7EEFD-AFE4-4BD1-A986-6C60897E52E5}" type="datetimeFigureOut">
              <a:rPr lang="nl-BE" smtClean="0"/>
              <a:t>28/05/2018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6AA03235-E498-46DB-BE00-92A4CD96A7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068ABF3-F7E9-41CF-8104-CD7AA421B3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A4868-3B36-4677-A880-DAE61D32B51C}" type="slidenum">
              <a:rPr lang="nl-BE" smtClean="0"/>
              <a:t>‹#›</a:t>
            </a:fld>
            <a:endParaRPr lang="nl-BE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DCDC92E8-F049-408F-9958-94DAD7B646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6523" y="1895244"/>
            <a:ext cx="3121152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72304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Only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>
            <a:spLocks noGrp="1"/>
          </p:cNvSpPr>
          <p:nvPr>
            <p:ph type="title"/>
          </p:nvPr>
        </p:nvSpPr>
        <p:spPr>
          <a:xfrm>
            <a:off x="268997" y="286772"/>
            <a:ext cx="11656499" cy="1313429"/>
          </a:xfrm>
          <a:prstGeom prst="rect">
            <a:avLst/>
          </a:prstGeom>
        </p:spPr>
        <p:txBody>
          <a:bodyPr lIns="91438" tIns="91438" rIns="91438" bIns="91438" anchor="t"/>
          <a:lstStyle>
            <a:lvl1pPr defTabSz="914471">
              <a:defRPr sz="5001" spc="-100">
                <a:solidFill>
                  <a:schemeClr val="accent1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46" name="Shape 46"/>
          <p:cNvSpPr>
            <a:spLocks noGrp="1"/>
          </p:cNvSpPr>
          <p:nvPr>
            <p:ph type="sldNum" sz="quarter" idx="2"/>
          </p:nvPr>
        </p:nvSpPr>
        <p:spPr>
          <a:xfrm>
            <a:off x="5892799" y="6173787"/>
            <a:ext cx="2844802" cy="36512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62694674"/>
      </p:ext>
    </p:extLst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0"/>
          </p:nvPr>
        </p:nvSpPr>
        <p:spPr>
          <a:xfrm>
            <a:off x="603251" y="2745634"/>
            <a:ext cx="10989733" cy="3304533"/>
          </a:xfrm>
        </p:spPr>
        <p:txBody>
          <a:bodyPr>
            <a:noAutofit/>
          </a:bodyPr>
          <a:lstStyle>
            <a:lvl1pPr marL="309026" marR="0" indent="-309026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charset="0"/>
              <a:buChar char="•"/>
              <a:tabLst/>
              <a:defRPr sz="2400">
                <a:solidFill>
                  <a:srgbClr val="58585A"/>
                </a:solidFill>
                <a:latin typeface="+mn-lt"/>
              </a:defRPr>
            </a:lvl1pPr>
            <a:lvl2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2pPr>
            <a:lvl3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3pPr>
            <a:lvl4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4pPr>
            <a:lvl5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4" name="Content Placeholder 13"/>
          <p:cNvSpPr>
            <a:spLocks noGrp="1"/>
          </p:cNvSpPr>
          <p:nvPr>
            <p:ph sz="quarter" idx="11"/>
          </p:nvPr>
        </p:nvSpPr>
        <p:spPr>
          <a:xfrm>
            <a:off x="603251" y="1645604"/>
            <a:ext cx="10989733" cy="572792"/>
          </a:xfrm>
        </p:spPr>
        <p:txBody>
          <a:bodyPr>
            <a:no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charset="0"/>
              <a:buNone/>
              <a:tabLst/>
              <a:defRPr sz="2667">
                <a:solidFill>
                  <a:schemeClr val="accent1"/>
                </a:solidFill>
                <a:latin typeface="+mn-lt"/>
              </a:defRPr>
            </a:lvl1pPr>
            <a:lvl2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2pPr>
            <a:lvl3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3pPr>
            <a:lvl4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4pPr>
            <a:lvl5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</a:t>
            </a:r>
          </a:p>
        </p:txBody>
      </p:sp>
    </p:spTree>
    <p:extLst>
      <p:ext uri="{BB962C8B-B14F-4D97-AF65-F5344CB8AC3E}">
        <p14:creationId xmlns:p14="http://schemas.microsoft.com/office/powerpoint/2010/main" val="33164086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QLUG-Titel + logo-rood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1368C89-EAAD-4900-A97F-C9728F5FD4F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811600"/>
            <a:ext cx="9144000" cy="1101600"/>
          </a:xfrm>
        </p:spPr>
        <p:txBody>
          <a:bodyPr anchor="b">
            <a:normAutofit/>
          </a:bodyPr>
          <a:lstStyle>
            <a:lvl1pPr algn="ctr">
              <a:defRPr sz="5000"/>
            </a:lvl1pPr>
          </a:lstStyle>
          <a:p>
            <a:r>
              <a:rPr lang="nl-NL" dirty="0"/>
              <a:t>--Onderwerp presentatie</a:t>
            </a:r>
            <a:endParaRPr lang="nl-BE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24612BE7-0573-4886-AB38-BCFE84838E7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4053600"/>
            <a:ext cx="9144000" cy="1655762"/>
          </a:xfrm>
        </p:spPr>
        <p:txBody>
          <a:bodyPr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dirty="0"/>
              <a:t>Ondertitel bewerken</a:t>
            </a:r>
            <a:endParaRPr lang="nl-BE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346EAA32-DD06-4841-8737-DA5D49939B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7EEFD-AFE4-4BD1-A986-6C60897E52E5}" type="datetimeFigureOut">
              <a:rPr lang="nl-BE" smtClean="0"/>
              <a:t>28/05/2018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6AA03235-E498-46DB-BE00-92A4CD96A7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068ABF3-F7E9-41CF-8104-CD7AA421B3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A4868-3B36-4677-A880-DAE61D32B51C}" type="slidenum">
              <a:rPr lang="nl-BE" smtClean="0"/>
              <a:t>‹#›</a:t>
            </a:fld>
            <a:endParaRPr lang="nl-BE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DCDC92E8-F049-408F-9958-94DAD7B646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6523" y="1895244"/>
            <a:ext cx="3121152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0463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QLUG-Titel-grij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1368C89-EAAD-4900-A97F-C9728F5FD4F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811600"/>
            <a:ext cx="9144000" cy="1101600"/>
          </a:xfrm>
        </p:spPr>
        <p:txBody>
          <a:bodyPr anchor="b">
            <a:normAutofit/>
          </a:bodyPr>
          <a:lstStyle>
            <a:lvl1pPr algn="ctr">
              <a:defRPr sz="5000"/>
            </a:lvl1pPr>
          </a:lstStyle>
          <a:p>
            <a:r>
              <a:rPr lang="nl-NL" dirty="0"/>
              <a:t>--Titel bewerken</a:t>
            </a:r>
            <a:endParaRPr lang="nl-BE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24612BE7-0573-4886-AB38-BCFE84838E7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4053600"/>
            <a:ext cx="9144000" cy="1655762"/>
          </a:xfrm>
        </p:spPr>
        <p:txBody>
          <a:bodyPr/>
          <a:lstStyle>
            <a:lvl1pPr marL="0" indent="0" algn="ctr">
              <a:buNone/>
              <a:defRPr sz="2400" b="1">
                <a:solidFill>
                  <a:srgbClr val="E6331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dirty="0"/>
              <a:t>Ondertitel bewerken</a:t>
            </a:r>
            <a:endParaRPr lang="nl-BE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346EAA32-DD06-4841-8737-DA5D49939B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7EEFD-AFE4-4BD1-A986-6C60897E52E5}" type="datetimeFigureOut">
              <a:rPr lang="nl-BE" smtClean="0"/>
              <a:t>28/05/2018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6AA03235-E498-46DB-BE00-92A4CD96A7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068ABF3-F7E9-41CF-8104-CD7AA421B3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A4868-3B36-4677-A880-DAE61D32B51C}" type="slidenum">
              <a:rPr lang="nl-BE" smtClean="0"/>
              <a:t>‹#›</a:t>
            </a:fld>
            <a:endParaRPr lang="nl-BE"/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BD3DE72A-AD23-4577-B803-7A21F0EFAF6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9600" y="6094800"/>
            <a:ext cx="390144" cy="384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3204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QLUG-Titel-rood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1368C89-EAAD-4900-A97F-C9728F5FD4F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811600"/>
            <a:ext cx="9144000" cy="1101600"/>
          </a:xfrm>
        </p:spPr>
        <p:txBody>
          <a:bodyPr anchor="b">
            <a:normAutofit/>
          </a:bodyPr>
          <a:lstStyle>
            <a:lvl1pPr algn="ctr">
              <a:defRPr sz="5000"/>
            </a:lvl1pPr>
          </a:lstStyle>
          <a:p>
            <a:r>
              <a:rPr lang="nl-NL" dirty="0"/>
              <a:t>--Titel bewerken</a:t>
            </a:r>
            <a:endParaRPr lang="nl-BE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24612BE7-0573-4886-AB38-BCFE84838E7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4053600"/>
            <a:ext cx="9144000" cy="1655762"/>
          </a:xfrm>
        </p:spPr>
        <p:txBody>
          <a:bodyPr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dirty="0"/>
              <a:t>Ondertitel bewerken</a:t>
            </a:r>
            <a:endParaRPr lang="nl-BE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346EAA32-DD06-4841-8737-DA5D49939B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7EEFD-AFE4-4BD1-A986-6C60897E52E5}" type="datetimeFigureOut">
              <a:rPr lang="nl-BE" smtClean="0"/>
              <a:t>28/05/2018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6AA03235-E498-46DB-BE00-92A4CD96A7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068ABF3-F7E9-41CF-8104-CD7AA421B3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A4868-3B36-4677-A880-DAE61D32B51C}" type="slidenum">
              <a:rPr lang="nl-BE" smtClean="0"/>
              <a:t>‹#›</a:t>
            </a:fld>
            <a:endParaRPr lang="nl-BE"/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C450B78A-8767-4807-B193-31EF6ED8358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9600" y="6094800"/>
            <a:ext cx="390144" cy="384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4614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QLUG-Hoofdstu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7916A6-7344-4100-B55B-B51B5C4D45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 dirty="0"/>
              <a:t>--Titel bewerken</a:t>
            </a:r>
            <a:endParaRPr lang="nl-BE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DC2C3EE1-97A9-4CB9-A2F9-D878938692A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 b="1">
                <a:solidFill>
                  <a:srgbClr val="E6331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dirty="0"/>
              <a:t>Subtitel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2E16671-BDB9-4C2F-B7DF-2A2073F953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7EEFD-AFE4-4BD1-A986-6C60897E52E5}" type="datetimeFigureOut">
              <a:rPr lang="nl-BE" smtClean="0"/>
              <a:t>28/05/2018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9B739908-86E9-4753-822A-43FFE0AC9C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970C2DA8-A2E9-49E3-AEF8-35194521C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A4868-3B36-4677-A880-DAE61D32B51C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18920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LUG-Tekst"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9DB3685-8765-4367-B571-7B1BFAE33C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027257"/>
          </a:xfrm>
        </p:spPr>
        <p:txBody>
          <a:bodyPr anchor="b" anchorCtr="0">
            <a:normAutofit/>
          </a:bodyPr>
          <a:lstStyle>
            <a:lvl1pPr>
              <a:defRPr sz="4000"/>
            </a:lvl1pPr>
          </a:lstStyle>
          <a:p>
            <a:r>
              <a:rPr lang="nl-NL" dirty="0"/>
              <a:t>--Titel bewerken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5937A64-B2ED-477E-A45A-5DFDCE766A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17173"/>
            <a:ext cx="10515600" cy="385979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9B45FF94-8CFD-4AF6-AA51-6FCE24569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7EEFD-AFE4-4BD1-A986-6C60897E52E5}" type="datetimeFigureOut">
              <a:rPr lang="nl-BE" smtClean="0"/>
              <a:t>28/05/2018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14677E5D-9616-4450-826D-71B5A967E1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C54A1770-56EE-4866-B794-900DC879BF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A4868-3B36-4677-A880-DAE61D32B51C}" type="slidenum">
              <a:rPr lang="nl-BE" smtClean="0"/>
              <a:t>‹#›</a:t>
            </a:fld>
            <a:endParaRPr lang="nl-BE"/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525188F4-EFAE-4F7B-9F66-1CF7CC9F42A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1497012"/>
            <a:ext cx="10515600" cy="716251"/>
          </a:xfrm>
        </p:spPr>
        <p:txBody>
          <a:bodyPr/>
          <a:lstStyle>
            <a:lvl1pPr marL="0" indent="0">
              <a:buNone/>
              <a:defRPr b="1">
                <a:solidFill>
                  <a:srgbClr val="E63312"/>
                </a:solidFill>
              </a:defRPr>
            </a:lvl1pPr>
          </a:lstStyle>
          <a:p>
            <a:pPr lvl="0"/>
            <a:r>
              <a:rPr lang="nl-BE" dirty="0"/>
              <a:t>Subtitel bewerken</a:t>
            </a:r>
          </a:p>
        </p:txBody>
      </p:sp>
      <p:pic>
        <p:nvPicPr>
          <p:cNvPr id="10" name="Afbeelding 7">
            <a:extLst>
              <a:ext uri="{FF2B5EF4-FFF2-40B4-BE49-F238E27FC236}">
                <a16:creationId xmlns:a16="http://schemas.microsoft.com/office/drawing/2014/main" id="{47789465-DEA5-4F45-AFD7-4C9C818A8C0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9600" y="6094800"/>
            <a:ext cx="390144" cy="38404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1F90024-D872-44BE-B0BA-C2C67C709EE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3513" y="2584321"/>
            <a:ext cx="390580" cy="1876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4073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LUG-Tekst + afbeelding"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75BFF2-FD53-4691-B365-11BE29F692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72200" y="365125"/>
            <a:ext cx="5181600" cy="1325563"/>
          </a:xfrm>
        </p:spPr>
        <p:txBody>
          <a:bodyPr anchor="b" anchorCtr="0">
            <a:normAutofit/>
          </a:bodyPr>
          <a:lstStyle>
            <a:lvl1pPr>
              <a:defRPr sz="4000"/>
            </a:lvl1pPr>
          </a:lstStyle>
          <a:p>
            <a:r>
              <a:rPr lang="nl-NL" dirty="0"/>
              <a:t>--Titel bewerken</a:t>
            </a:r>
            <a:endParaRPr lang="nl-BE" dirty="0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1CDE9E76-A00E-445E-AA90-7E95130E05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486025"/>
            <a:ext cx="5181600" cy="3690937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 dirty="0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FC3A3007-958F-4653-97CA-91A3DAE8F1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7EEFD-AFE4-4BD1-A986-6C60897E52E5}" type="datetimeFigureOut">
              <a:rPr lang="nl-BE" smtClean="0"/>
              <a:t>28/05/2018</a:t>
            </a:fld>
            <a:endParaRPr lang="nl-BE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F7ADB935-DC55-4558-BC6E-5055A93BA2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3435F01B-82E9-475E-BD70-11B53AA776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A4868-3B36-4677-A880-DAE61D32B51C}" type="slidenum">
              <a:rPr lang="nl-BE" smtClean="0"/>
              <a:t>‹#›</a:t>
            </a:fld>
            <a:endParaRPr lang="nl-BE"/>
          </a:p>
        </p:txBody>
      </p:sp>
      <p:sp>
        <p:nvSpPr>
          <p:cNvPr id="8" name="Tijdelijke aanduiding voor afbeelding 8">
            <a:extLst>
              <a:ext uri="{FF2B5EF4-FFF2-40B4-BE49-F238E27FC236}">
                <a16:creationId xmlns:a16="http://schemas.microsoft.com/office/drawing/2014/main" id="{416143FB-0716-4026-B2B7-8C13CBCC90E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-6598"/>
            <a:ext cx="5472771" cy="6864597"/>
          </a:xfrm>
          <a:custGeom>
            <a:avLst/>
            <a:gdLst>
              <a:gd name="connsiteX0" fmla="*/ 0 w 4966636"/>
              <a:gd name="connsiteY0" fmla="*/ 0 h 6858000"/>
              <a:gd name="connsiteX1" fmla="*/ 4966636 w 4966636"/>
              <a:gd name="connsiteY1" fmla="*/ 0 h 6858000"/>
              <a:gd name="connsiteX2" fmla="*/ 4966636 w 4966636"/>
              <a:gd name="connsiteY2" fmla="*/ 6858000 h 6858000"/>
              <a:gd name="connsiteX3" fmla="*/ 0 w 4966636"/>
              <a:gd name="connsiteY3" fmla="*/ 6858000 h 6858000"/>
              <a:gd name="connsiteX4" fmla="*/ 0 w 4966636"/>
              <a:gd name="connsiteY4" fmla="*/ 0 h 6858000"/>
              <a:gd name="connsiteX0" fmla="*/ 0 w 4966636"/>
              <a:gd name="connsiteY0" fmla="*/ 0 h 6858000"/>
              <a:gd name="connsiteX1" fmla="*/ 4966636 w 4966636"/>
              <a:gd name="connsiteY1" fmla="*/ 0 h 6858000"/>
              <a:gd name="connsiteX2" fmla="*/ 4088812 w 4966636"/>
              <a:gd name="connsiteY2" fmla="*/ 6845808 h 6858000"/>
              <a:gd name="connsiteX3" fmla="*/ 0 w 4966636"/>
              <a:gd name="connsiteY3" fmla="*/ 6858000 h 6858000"/>
              <a:gd name="connsiteX4" fmla="*/ 0 w 4966636"/>
              <a:gd name="connsiteY4" fmla="*/ 0 h 6858000"/>
              <a:gd name="connsiteX0" fmla="*/ 0 w 5466508"/>
              <a:gd name="connsiteY0" fmla="*/ 0 h 6858000"/>
              <a:gd name="connsiteX1" fmla="*/ 5466508 w 5466508"/>
              <a:gd name="connsiteY1" fmla="*/ 12192 h 6858000"/>
              <a:gd name="connsiteX2" fmla="*/ 4088812 w 5466508"/>
              <a:gd name="connsiteY2" fmla="*/ 6845808 h 6858000"/>
              <a:gd name="connsiteX3" fmla="*/ 0 w 5466508"/>
              <a:gd name="connsiteY3" fmla="*/ 6858000 h 6858000"/>
              <a:gd name="connsiteX4" fmla="*/ 0 w 5466508"/>
              <a:gd name="connsiteY4" fmla="*/ 0 h 6858000"/>
              <a:gd name="connsiteX0" fmla="*/ 0 w 5472771"/>
              <a:gd name="connsiteY0" fmla="*/ 6597 h 6864597"/>
              <a:gd name="connsiteX1" fmla="*/ 5472771 w 5472771"/>
              <a:gd name="connsiteY1" fmla="*/ 0 h 6864597"/>
              <a:gd name="connsiteX2" fmla="*/ 4088812 w 5472771"/>
              <a:gd name="connsiteY2" fmla="*/ 6852405 h 6864597"/>
              <a:gd name="connsiteX3" fmla="*/ 0 w 5472771"/>
              <a:gd name="connsiteY3" fmla="*/ 6864597 h 6864597"/>
              <a:gd name="connsiteX4" fmla="*/ 0 w 5472771"/>
              <a:gd name="connsiteY4" fmla="*/ 6597 h 6864597"/>
              <a:gd name="connsiteX0" fmla="*/ 0 w 5472771"/>
              <a:gd name="connsiteY0" fmla="*/ 6597 h 6864597"/>
              <a:gd name="connsiteX1" fmla="*/ 5472771 w 5472771"/>
              <a:gd name="connsiteY1" fmla="*/ 0 h 6864597"/>
              <a:gd name="connsiteX2" fmla="*/ 4088812 w 5472771"/>
              <a:gd name="connsiteY2" fmla="*/ 6852405 h 6864597"/>
              <a:gd name="connsiteX3" fmla="*/ 0 w 5472771"/>
              <a:gd name="connsiteY3" fmla="*/ 6864597 h 6864597"/>
              <a:gd name="connsiteX4" fmla="*/ 0 w 5472771"/>
              <a:gd name="connsiteY4" fmla="*/ 6597 h 6864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72771" h="6864597">
                <a:moveTo>
                  <a:pt x="0" y="6597"/>
                </a:moveTo>
                <a:cubicBezTo>
                  <a:pt x="1824257" y="4398"/>
                  <a:pt x="95689" y="11724"/>
                  <a:pt x="5472771" y="0"/>
                </a:cubicBezTo>
                <a:lnTo>
                  <a:pt x="4088812" y="6852405"/>
                </a:lnTo>
                <a:lnTo>
                  <a:pt x="0" y="6864597"/>
                </a:lnTo>
                <a:lnTo>
                  <a:pt x="0" y="6597"/>
                </a:lnTo>
                <a:close/>
              </a:path>
            </a:pathLst>
          </a:custGeom>
          <a:noFill/>
        </p:spPr>
        <p:txBody>
          <a:bodyPr/>
          <a:lstStyle/>
          <a:p>
            <a:r>
              <a:rPr lang="nl-NL"/>
              <a:t>Klik op het pictogram als u een afbeelding wilt toevoegen</a:t>
            </a:r>
          </a:p>
        </p:txBody>
      </p:sp>
      <p:sp>
        <p:nvSpPr>
          <p:cNvPr id="9" name="Tijdelijke aanduiding voor tekst 10">
            <a:extLst>
              <a:ext uri="{FF2B5EF4-FFF2-40B4-BE49-F238E27FC236}">
                <a16:creationId xmlns:a16="http://schemas.microsoft.com/office/drawing/2014/main" id="{D3F5FBCA-DCDC-42F1-93CF-FC17F136510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72200" y="1828800"/>
            <a:ext cx="5181600" cy="519113"/>
          </a:xfrm>
        </p:spPr>
        <p:txBody>
          <a:bodyPr/>
          <a:lstStyle>
            <a:lvl1pPr marL="0" indent="0">
              <a:buNone/>
              <a:defRPr b="1">
                <a:solidFill>
                  <a:srgbClr val="E63312"/>
                </a:solidFill>
              </a:defRPr>
            </a:lvl1pPr>
          </a:lstStyle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bg1"/>
              </a:buClr>
              <a:buSzTx/>
              <a:tabLst/>
              <a:defRPr/>
            </a:pPr>
            <a:r>
              <a:rPr lang="nl-NL" dirty="0"/>
              <a:t>Subtitel bewerken</a:t>
            </a:r>
          </a:p>
        </p:txBody>
      </p:sp>
      <p:pic>
        <p:nvPicPr>
          <p:cNvPr id="10" name="Afbeelding 7">
            <a:extLst>
              <a:ext uri="{FF2B5EF4-FFF2-40B4-BE49-F238E27FC236}">
                <a16:creationId xmlns:a16="http://schemas.microsoft.com/office/drawing/2014/main" id="{D2907902-D5D8-4158-9A2C-14E17067347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9600" y="6094800"/>
            <a:ext cx="390144" cy="38404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BA23748-A42E-4F36-AFFD-7E4AD69E485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3513" y="2584321"/>
            <a:ext cx="390580" cy="1876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7602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SQLUG-Vergelijking"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75BFF2-FD53-4691-B365-11BE29F692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b" anchorCtr="0">
            <a:normAutofit/>
          </a:bodyPr>
          <a:lstStyle>
            <a:lvl1pPr>
              <a:defRPr sz="4000"/>
            </a:lvl1pPr>
          </a:lstStyle>
          <a:p>
            <a:r>
              <a:rPr lang="nl-NL" dirty="0"/>
              <a:t>--Titel bewerken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BCB96184-270C-45AF-8471-EADCC735BB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 dirty="0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1CDE9E76-A00E-445E-AA90-7E95130E05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 dirty="0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FC3A3007-958F-4653-97CA-91A3DAE8F1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7EEFD-AFE4-4BD1-A986-6C60897E52E5}" type="datetimeFigureOut">
              <a:rPr lang="nl-BE" smtClean="0"/>
              <a:t>28/05/2018</a:t>
            </a:fld>
            <a:endParaRPr lang="nl-BE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F7ADB935-DC55-4558-BC6E-5055A93BA2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3435F01B-82E9-475E-BD70-11B53AA776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A4868-3B36-4677-A880-DAE61D32B51C}" type="slidenum">
              <a:rPr lang="nl-BE" smtClean="0"/>
              <a:t>‹#›</a:t>
            </a:fld>
            <a:endParaRPr lang="nl-BE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E857F769-A561-49D5-97E7-0937BB8948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9600" y="6094800"/>
            <a:ext cx="390144" cy="38404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2ABE92C-D77B-4E11-96C9-F504F00C75A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3513" y="2584321"/>
            <a:ext cx="390580" cy="1876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4356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FEDE65E2-74F3-4F47-932B-15F0981B74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 dirty="0"/>
              <a:t>Klik om de stijl te bewerken</a:t>
            </a:r>
            <a:endParaRPr lang="nl-BE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215DB231-16CF-484F-8A41-E753332644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Tekststijl van het model bewerken</a:t>
            </a:r>
          </a:p>
          <a:p>
            <a:pPr lvl="0"/>
            <a:r>
              <a:rPr lang="nl-NL" dirty="0"/>
              <a:t>Tweede niveau</a:t>
            </a:r>
          </a:p>
          <a:p>
            <a:pPr lvl="0"/>
            <a:r>
              <a:rPr lang="nl-NL" dirty="0"/>
              <a:t>Derde niveau</a:t>
            </a:r>
          </a:p>
          <a:p>
            <a:pPr lvl="0"/>
            <a:r>
              <a:rPr lang="nl-NL" dirty="0"/>
              <a:t>Vierde niveau</a:t>
            </a:r>
          </a:p>
          <a:p>
            <a:pPr lvl="0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2CB705C0-2772-478F-8B54-73F8734D87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90000"/>
            <a:ext cx="2743200" cy="3312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Work Sans" panose="00000500000000000000" pitchFamily="2" charset="0"/>
              </a:defRPr>
            </a:lvl1pPr>
          </a:lstStyle>
          <a:p>
            <a:fld id="{E337EEFD-AFE4-4BD1-A986-6C60897E52E5}" type="datetimeFigureOut">
              <a:rPr lang="nl-BE" smtClean="0"/>
              <a:t>28/05/2018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FBD61B26-6252-4026-BA13-12A533BEC3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90000"/>
            <a:ext cx="4114800" cy="3312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Work Sans" panose="00000500000000000000" pitchFamily="2" charset="0"/>
              </a:defRPr>
            </a:lvl1pPr>
          </a:lstStyle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75F1E477-A1B3-4413-9D34-85AFD94745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00400" y="6390000"/>
            <a:ext cx="651600" cy="3312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Work Sans" panose="00000500000000000000" pitchFamily="2" charset="0"/>
              </a:defRPr>
            </a:lvl1pPr>
          </a:lstStyle>
          <a:p>
            <a:fld id="{DFCA4868-3B36-4677-A880-DAE61D32B51C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746771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80" r:id="rId17"/>
    <p:sldLayoutId id="2147483678" r:id="rId18"/>
    <p:sldLayoutId id="2147483681" r:id="rId19"/>
    <p:sldLayoutId id="2147483682" r:id="rId20"/>
    <p:sldLayoutId id="2147483683" r:id="rId2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Space Mono" panose="02000509040000020004" pitchFamily="49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lnSpc>
          <a:spcPct val="90000"/>
        </a:lnSpc>
        <a:spcBef>
          <a:spcPts val="1000"/>
        </a:spcBef>
        <a:buClr>
          <a:schemeClr val="bg1"/>
        </a:buClr>
        <a:buFont typeface="Coo Hew" pitchFamily="2" charset="0"/>
        <a:buChar char="×"/>
        <a:defRPr sz="2400" kern="1200">
          <a:solidFill>
            <a:schemeClr val="tx1"/>
          </a:solidFill>
          <a:latin typeface="Work Sans" panose="00000500000000000000" pitchFamily="2" charset="0"/>
          <a:ea typeface="+mn-ea"/>
          <a:cs typeface="+mn-cs"/>
        </a:defRPr>
      </a:lvl1pPr>
      <a:lvl2pPr marL="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Work Sans" panose="00000500000000000000" pitchFamily="2" charset="0"/>
          <a:ea typeface="+mn-ea"/>
          <a:cs typeface="+mn-cs"/>
        </a:defRPr>
      </a:lvl2pPr>
      <a:lvl3pPr marL="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Work Sans" panose="00000500000000000000" pitchFamily="2" charset="0"/>
          <a:ea typeface="+mn-ea"/>
          <a:cs typeface="+mn-cs"/>
        </a:defRPr>
      </a:lvl3pPr>
      <a:lvl4pPr marL="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Work Sans" panose="00000500000000000000" pitchFamily="2" charset="0"/>
          <a:ea typeface="+mn-ea"/>
          <a:cs typeface="+mn-cs"/>
        </a:defRPr>
      </a:lvl4pPr>
      <a:lvl5pPr marL="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Work Sans" panose="00000500000000000000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0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5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BrentO/status/910566339722563584" TargetMode="Externa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8.png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1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1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5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1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1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1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79.png"/><Relationship Id="rId7" Type="http://schemas.openxmlformats.org/officeDocument/2006/relationships/image" Target="../media/image12.png"/><Relationship Id="rId12" Type="http://schemas.openxmlformats.org/officeDocument/2006/relationships/image" Target="../media/image86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1.png"/><Relationship Id="rId11" Type="http://schemas.openxmlformats.org/officeDocument/2006/relationships/image" Target="../media/image85.png"/><Relationship Id="rId5" Type="http://schemas.openxmlformats.org/officeDocument/2006/relationships/image" Target="../media/image10.png"/><Relationship Id="rId10" Type="http://schemas.openxmlformats.org/officeDocument/2006/relationships/image" Target="../media/image84.png"/><Relationship Id="rId4" Type="http://schemas.openxmlformats.org/officeDocument/2006/relationships/image" Target="../media/image80.png"/><Relationship Id="rId9" Type="http://schemas.openxmlformats.org/officeDocument/2006/relationships/image" Target="../media/image83.png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apien.com/software/powershell_studio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sqlps.io/dl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3.png"/><Relationship Id="rId4" Type="http://schemas.openxmlformats.org/officeDocument/2006/relationships/notesSlide" Target="../notesSlides/notesSlide2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9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10" Type="http://schemas.openxmlformats.org/officeDocument/2006/relationships/image" Target="../media/image71.png"/><Relationship Id="rId4" Type="http://schemas.openxmlformats.org/officeDocument/2006/relationships/image" Target="../media/image65.png"/><Relationship Id="rId9" Type="http://schemas.openxmlformats.org/officeDocument/2006/relationships/image" Target="../media/image70.pn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hyperlink" Target="https://sqlps.io/pester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gif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gif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76.png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2983728"/>
            <a:ext cx="9144000" cy="1101600"/>
          </a:xfrm>
        </p:spPr>
        <p:txBody>
          <a:bodyPr>
            <a:normAutofit fontScale="90000"/>
          </a:bodyPr>
          <a:lstStyle/>
          <a:p>
            <a:r>
              <a:rPr lang="nl-BE" dirty="0"/>
              <a:t>PowerShell</a:t>
            </a:r>
            <a:br>
              <a:rPr lang="nl-BE" dirty="0"/>
            </a:br>
            <a:r>
              <a:rPr lang="nl-BE" dirty="0"/>
              <a:t>for the SQL Server DBA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F3C4CF85-D87F-4963-B7C9-0F388FF1C7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99304" y="4290269"/>
            <a:ext cx="9144000" cy="464612"/>
          </a:xfrm>
        </p:spPr>
        <p:txBody>
          <a:bodyPr/>
          <a:lstStyle/>
          <a:p>
            <a:r>
              <a:rPr lang="en-US" dirty="0"/>
              <a:t>Chrissy LeMaire, Rob Sewell &amp; </a:t>
            </a:r>
            <a:r>
              <a:rPr lang="en-US" dirty="0" err="1"/>
              <a:t>Klaas</a:t>
            </a:r>
            <a:r>
              <a:rPr lang="en-US" dirty="0"/>
              <a:t> </a:t>
            </a:r>
            <a:r>
              <a:rPr lang="en-US" dirty="0" err="1"/>
              <a:t>Vandenberghe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14831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2" descr="Afbeeldingsresultaat voor powershell ise"/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BE"/>
          </a:p>
        </p:txBody>
      </p:sp>
      <p:pic>
        <p:nvPicPr>
          <p:cNvPr id="1028" name="Picture 4" descr="Afbeeldingsresultaat voor powershell is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3272" y="1044873"/>
            <a:ext cx="7787928" cy="552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9A040E4F-6F7C-4F21-BF40-FE48826D7623}"/>
              </a:ext>
            </a:extLst>
          </p:cNvPr>
          <p:cNvSpPr txBox="1">
            <a:spLocks/>
          </p:cNvSpPr>
          <p:nvPr/>
        </p:nvSpPr>
        <p:spPr>
          <a:xfrm>
            <a:off x="838199" y="247426"/>
            <a:ext cx="10515600" cy="628589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Space Mono" panose="02000509040000020004" pitchFamily="49" charset="0"/>
                <a:ea typeface="+mj-ea"/>
                <a:cs typeface="+mj-cs"/>
              </a:defRPr>
            </a:lvl1pPr>
          </a:lstStyle>
          <a:p>
            <a:r>
              <a:rPr lang="nl-BE" dirty="0"/>
              <a:t>Microsoft PowerShell ISE</a:t>
            </a:r>
          </a:p>
        </p:txBody>
      </p:sp>
    </p:spTree>
    <p:extLst>
      <p:ext uri="{BB962C8B-B14F-4D97-AF65-F5344CB8AC3E}">
        <p14:creationId xmlns:p14="http://schemas.microsoft.com/office/powerpoint/2010/main" val="393489796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827302"/>
          </a:xfrm>
        </p:spPr>
        <p:txBody>
          <a:bodyPr>
            <a:normAutofit fontScale="90000"/>
          </a:bodyPr>
          <a:lstStyle/>
          <a:p>
            <a:pPr algn="ctr"/>
            <a:r>
              <a:rPr lang="de-DE" sz="5400" b="1" i="1" dirty="0">
                <a:latin typeface="AppleStorm" panose="02000603000000000000" pitchFamily="50" charset="0"/>
              </a:rPr>
              <a:t>Summary</a:t>
            </a:r>
            <a:endParaRPr lang="en-US" b="1" i="1" dirty="0">
              <a:latin typeface="AppleStorm" panose="02000603000000000000" pitchFamily="50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550773" y="1816443"/>
            <a:ext cx="10008974" cy="310854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sz="2800" b="1" i="1" dirty="0">
                <a:solidFill>
                  <a:srgbClr val="00B0F0"/>
                </a:solidFill>
                <a:latin typeface="AppleStorm" panose="02000603000000000000" pitchFamily="50" charset="0"/>
              </a:rPr>
              <a:t>We all have checklists – manual testing is error-prone</a:t>
            </a:r>
          </a:p>
          <a:p>
            <a:r>
              <a:rPr lang="en-GB" sz="2800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Pester is a Unit Testing Framework for PowerShell</a:t>
            </a:r>
          </a:p>
          <a:p>
            <a:r>
              <a:rPr lang="en-GB" sz="2800" b="1" i="1" dirty="0">
                <a:solidFill>
                  <a:schemeClr val="accent2">
                    <a:lumMod val="75000"/>
                  </a:schemeClr>
                </a:solidFill>
                <a:latin typeface="AppleStorm" panose="02000603000000000000" pitchFamily="50" charset="0"/>
              </a:rPr>
              <a:t>You can use it to validate your infrastructure</a:t>
            </a:r>
          </a:p>
          <a:p>
            <a:r>
              <a:rPr lang="en-GB" sz="2800" b="1" i="1" dirty="0">
                <a:solidFill>
                  <a:schemeClr val="accent5">
                    <a:lumMod val="75000"/>
                  </a:schemeClr>
                </a:solidFill>
                <a:latin typeface="AppleStorm" panose="02000603000000000000" pitchFamily="50" charset="0"/>
              </a:rPr>
              <a:t>The basic syntax - Describe, Context and It code blocks</a:t>
            </a:r>
          </a:p>
          <a:p>
            <a:r>
              <a:rPr lang="en-GB" sz="2800" b="1" i="1" dirty="0">
                <a:solidFill>
                  <a:srgbClr val="7030A0"/>
                </a:solidFill>
                <a:latin typeface="AppleStorm" panose="02000603000000000000" pitchFamily="50" charset="0"/>
              </a:rPr>
              <a:t>The Should command is used for testing assertions</a:t>
            </a:r>
          </a:p>
          <a:p>
            <a:r>
              <a:rPr lang="en-GB" sz="2800" b="1" i="1" dirty="0">
                <a:solidFill>
                  <a:schemeClr val="accent4">
                    <a:lumMod val="75000"/>
                  </a:schemeClr>
                </a:solidFill>
                <a:latin typeface="AppleStorm" panose="02000603000000000000" pitchFamily="50" charset="0"/>
              </a:rPr>
              <a:t>Use the </a:t>
            </a:r>
            <a:r>
              <a:rPr lang="en-GB" sz="2800" b="1" i="1" dirty="0" err="1">
                <a:solidFill>
                  <a:schemeClr val="accent4">
                    <a:lumMod val="75000"/>
                  </a:schemeClr>
                </a:solidFill>
                <a:latin typeface="AppleStorm" panose="02000603000000000000" pitchFamily="50" charset="0"/>
              </a:rPr>
              <a:t>NunitXML</a:t>
            </a:r>
            <a:r>
              <a:rPr lang="en-GB" sz="2800" b="1" i="1" dirty="0">
                <a:solidFill>
                  <a:schemeClr val="accent4">
                    <a:lumMod val="75000"/>
                  </a:schemeClr>
                </a:solidFill>
                <a:latin typeface="AppleStorm" panose="02000603000000000000" pitchFamily="50" charset="0"/>
              </a:rPr>
              <a:t> output and the reportviewer.exe to </a:t>
            </a:r>
            <a:br>
              <a:rPr lang="en-GB" sz="2800" b="1" i="1" dirty="0">
                <a:solidFill>
                  <a:schemeClr val="accent4">
                    <a:lumMod val="75000"/>
                  </a:schemeClr>
                </a:solidFill>
                <a:latin typeface="AppleStorm" panose="02000603000000000000" pitchFamily="50" charset="0"/>
              </a:rPr>
            </a:br>
            <a:r>
              <a:rPr lang="en-GB" sz="2800" b="1" i="1" dirty="0">
                <a:solidFill>
                  <a:schemeClr val="accent4">
                    <a:lumMod val="75000"/>
                  </a:schemeClr>
                </a:solidFill>
                <a:latin typeface="AppleStorm" panose="02000603000000000000" pitchFamily="50" charset="0"/>
              </a:rPr>
              <a:t>make HTML reports or Export to JSON and use </a:t>
            </a:r>
            <a:r>
              <a:rPr lang="en-GB" sz="2800" b="1" i="1" dirty="0" err="1">
                <a:solidFill>
                  <a:schemeClr val="accent4">
                    <a:lumMod val="75000"/>
                  </a:schemeClr>
                </a:solidFill>
                <a:latin typeface="AppleStorm" panose="02000603000000000000" pitchFamily="50" charset="0"/>
              </a:rPr>
              <a:t>PowerBi</a:t>
            </a:r>
            <a:endParaRPr lang="en-GB" sz="2800" b="1" i="1" dirty="0">
              <a:solidFill>
                <a:schemeClr val="accent4">
                  <a:lumMod val="75000"/>
                </a:schemeClr>
              </a:solidFill>
              <a:latin typeface="AppleStorm" panose="02000603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6172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nl-BE" dirty="0"/>
              <a:t>dbatools development in practice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BE" dirty="0"/>
              <a:t>The story of Get-DbaWaitStatistic</a:t>
            </a:r>
          </a:p>
        </p:txBody>
      </p:sp>
    </p:spTree>
    <p:extLst>
      <p:ext uri="{BB962C8B-B14F-4D97-AF65-F5344CB8AC3E}">
        <p14:creationId xmlns:p14="http://schemas.microsoft.com/office/powerpoint/2010/main" val="49621550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Get-Inspired</a:t>
            </a:r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nl-BE" dirty="0"/>
              <a:t>(usually Twitter..)</a:t>
            </a:r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06A0E21B-9422-4EF2-8552-8BBD750275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3143" y="2584348"/>
            <a:ext cx="5885714" cy="25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99718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>
            <a:spLocks noGrp="1"/>
          </p:cNvSpPr>
          <p:nvPr>
            <p:ph type="title"/>
          </p:nvPr>
        </p:nvSpPr>
        <p:spPr>
          <a:xfrm>
            <a:off x="838200" y="510089"/>
            <a:ext cx="10515600" cy="1325563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sz="4800" spc="-200">
                <a:solidFill>
                  <a:schemeClr val="accent5"/>
                </a:solidFill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The rest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6" name="Tijdelijke aanduiding voor inhoud 2">
            <a:extLst>
              <a:ext uri="{FF2B5EF4-FFF2-40B4-BE49-F238E27FC236}">
                <a16:creationId xmlns:a16="http://schemas.microsoft.com/office/drawing/2014/main" id="{47206BE5-D55E-487E-8550-2215796D94EC}"/>
              </a:ext>
            </a:extLst>
          </p:cNvPr>
          <p:cNvSpPr txBox="1">
            <a:spLocks/>
          </p:cNvSpPr>
          <p:nvPr/>
        </p:nvSpPr>
        <p:spPr>
          <a:xfrm>
            <a:off x="838200" y="1773648"/>
            <a:ext cx="10515600" cy="385979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342900" indent="-3429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1"/>
              </a:buClr>
              <a:buFont typeface="Coo Hew" pitchFamily="2" charset="0"/>
              <a:buChar char="×"/>
              <a:defRPr sz="2400" kern="1200">
                <a:solidFill>
                  <a:schemeClr val="tx1"/>
                </a:solidFill>
                <a:latin typeface="Work Sans" panose="00000500000000000000" pitchFamily="2" charset="0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Work Sans" panose="00000500000000000000" pitchFamily="2" charset="0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Work Sans" panose="00000500000000000000" pitchFamily="2" charset="0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Work Sans" panose="00000500000000000000" pitchFamily="2" charset="0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Work Sans" panose="000005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Google a bit</a:t>
            </a:r>
          </a:p>
          <a:p>
            <a:r>
              <a:rPr lang="en-US" dirty="0"/>
              <a:t>Grab the appropriate template from dbatools.io/template</a:t>
            </a:r>
          </a:p>
          <a:p>
            <a:r>
              <a:rPr lang="en-US" dirty="0"/>
              <a:t>Is it T-SQL based? Make decisions</a:t>
            </a:r>
          </a:p>
          <a:p>
            <a:pPr marL="0" indent="0">
              <a:buNone/>
            </a:pPr>
            <a:r>
              <a:rPr lang="en-US" dirty="0"/>
              <a:t>	Output unprocessed query (fastest)</a:t>
            </a:r>
          </a:p>
          <a:p>
            <a:pPr marL="0" indent="0">
              <a:buNone/>
            </a:pPr>
            <a:r>
              <a:rPr lang="en-US" dirty="0"/>
              <a:t>	Add some fancy PowerShell  calculations (more robust)</a:t>
            </a:r>
          </a:p>
          <a:p>
            <a:r>
              <a:rPr lang="en-US" dirty="0"/>
              <a:t>Contemplate Parameters </a:t>
            </a:r>
          </a:p>
          <a:p>
            <a:r>
              <a:rPr lang="en-US" dirty="0"/>
              <a:t>Create v1</a:t>
            </a:r>
          </a:p>
          <a:p>
            <a:r>
              <a:rPr lang="en-US" dirty="0"/>
              <a:t>Test against lower versions</a:t>
            </a:r>
          </a:p>
          <a:p>
            <a:r>
              <a:rPr lang="en-US" dirty="0"/>
              <a:t>Create a Pester test</a:t>
            </a:r>
          </a:p>
          <a:p>
            <a:pPr lvl="1"/>
            <a:r>
              <a:rPr lang="en-US" dirty="0"/>
              <a:t>	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0635026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256"/>
          <p:cNvSpPr txBox="1">
            <a:spLocks/>
          </p:cNvSpPr>
          <p:nvPr/>
        </p:nvSpPr>
        <p:spPr>
          <a:xfrm>
            <a:off x="269404" y="628041"/>
            <a:ext cx="11653193" cy="1121079"/>
          </a:xfrm>
          <a:prstGeom prst="rect">
            <a:avLst/>
          </a:prstGeom>
        </p:spPr>
        <p:txBody>
          <a:bodyPr lIns="0" tIns="0" rIns="0" bIns="0" anchor="t">
            <a:normAutofit fontScale="97500"/>
          </a:bodyPr>
          <a:lstStyle>
            <a:lvl1pPr marL="0" marR="0" indent="0" algn="l" defTabSz="931388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0" i="0" u="none" strike="noStrike" cap="none" spc="-200" baseline="0">
                <a:ln>
                  <a:noFill/>
                </a:ln>
                <a:solidFill>
                  <a:schemeClr val="accent5"/>
                </a:solidFill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Segoe UI Light"/>
              </a:defRPr>
            </a:lvl1pPr>
            <a:lvl2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/>
            <a:endParaRPr lang="en-US" sz="3922" dirty="0">
              <a:solidFill>
                <a:schemeClr val="bg2"/>
              </a:solidFill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837374" y="2861235"/>
            <a:ext cx="1603324" cy="8166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707" dirty="0"/>
              <a:t>demo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7670619-28EF-4291-AD55-6B7D89B9AB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6944" y="1834116"/>
            <a:ext cx="3658111" cy="3658111"/>
          </a:xfrm>
          <a:prstGeom prst="rect">
            <a:avLst/>
          </a:prstGeom>
        </p:spPr>
      </p:pic>
      <p:sp>
        <p:nvSpPr>
          <p:cNvPr id="12" name="Titel 1">
            <a:extLst>
              <a:ext uri="{FF2B5EF4-FFF2-40B4-BE49-F238E27FC236}">
                <a16:creationId xmlns:a16="http://schemas.microsoft.com/office/drawing/2014/main" id="{77175A70-9B4A-4190-997D-02C84EB41DED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027257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Space Mono" panose="02000509040000020004" pitchFamily="49" charset="0"/>
                <a:ea typeface="+mj-ea"/>
                <a:cs typeface="+mj-cs"/>
              </a:defRPr>
            </a:lvl1pPr>
          </a:lstStyle>
          <a:p>
            <a:r>
              <a:rPr lang="nl-BE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917001094"/>
      </p:ext>
    </p:extLst>
  </p:cSld>
  <p:clrMapOvr>
    <a:masterClrMapping/>
  </p:clrMapOvr>
  <p:transition spd="slow"/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nl-BE" dirty="0"/>
              <a:t>sql powershell </a:t>
            </a:r>
            <a:br>
              <a:rPr lang="nl-BE" dirty="0"/>
            </a:br>
            <a:r>
              <a:rPr lang="nl-BE" dirty="0"/>
              <a:t>administration in practice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BE" dirty="0"/>
              <a:t>Scheduling PowerShell tasks in SQL Server Agent</a:t>
            </a:r>
          </a:p>
        </p:txBody>
      </p:sp>
    </p:spTree>
    <p:extLst>
      <p:ext uri="{BB962C8B-B14F-4D97-AF65-F5344CB8AC3E}">
        <p14:creationId xmlns:p14="http://schemas.microsoft.com/office/powerpoint/2010/main" val="3790461414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>
            <a:spLocks noGrp="1"/>
          </p:cNvSpPr>
          <p:nvPr>
            <p:ph type="title"/>
          </p:nvPr>
        </p:nvSpPr>
        <p:spPr>
          <a:xfrm>
            <a:off x="838200" y="510089"/>
            <a:ext cx="10515600" cy="1325563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sz="4800" spc="-200">
                <a:solidFill>
                  <a:schemeClr val="accent5"/>
                </a:solidFill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PowerShell &amp; the SQL Server Agent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6" name="Tijdelijke aanduiding voor inhoud 2">
            <a:extLst>
              <a:ext uri="{FF2B5EF4-FFF2-40B4-BE49-F238E27FC236}">
                <a16:creationId xmlns:a16="http://schemas.microsoft.com/office/drawing/2014/main" id="{47206BE5-D55E-487E-8550-2215796D94EC}"/>
              </a:ext>
            </a:extLst>
          </p:cNvPr>
          <p:cNvSpPr txBox="1">
            <a:spLocks/>
          </p:cNvSpPr>
          <p:nvPr/>
        </p:nvSpPr>
        <p:spPr>
          <a:xfrm>
            <a:off x="838200" y="1773648"/>
            <a:ext cx="10515600" cy="38597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1"/>
              </a:buClr>
              <a:buFont typeface="Coo Hew" pitchFamily="2" charset="0"/>
              <a:buChar char="×"/>
              <a:defRPr sz="2400" kern="1200">
                <a:solidFill>
                  <a:schemeClr val="tx1"/>
                </a:solidFill>
                <a:latin typeface="Work Sans" panose="00000500000000000000" pitchFamily="2" charset="0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Work Sans" panose="00000500000000000000" pitchFamily="2" charset="0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Work Sans" panose="00000500000000000000" pitchFamily="2" charset="0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Work Sans" panose="00000500000000000000" pitchFamily="2" charset="0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Work Sans" panose="000005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PowerShell Job Step</a:t>
            </a:r>
          </a:p>
          <a:p>
            <a:pPr marL="0" indent="0">
              <a:buNone/>
            </a:pPr>
            <a:r>
              <a:rPr lang="en-US" dirty="0"/>
              <a:t>          sqlps.exe</a:t>
            </a:r>
          </a:p>
          <a:p>
            <a:pPr marL="0" indent="0">
              <a:buNone/>
            </a:pPr>
            <a:r>
              <a:rPr lang="en-US" dirty="0"/>
              <a:t>          Version varies by SQL Server version</a:t>
            </a:r>
          </a:p>
          <a:p>
            <a:pPr marL="0" indent="0">
              <a:buNone/>
            </a:pPr>
            <a:r>
              <a:rPr lang="en-US" dirty="0"/>
              <a:t>          Doesn’t always work as expected</a:t>
            </a:r>
          </a:p>
          <a:p>
            <a:r>
              <a:rPr lang="en-US" dirty="0" err="1"/>
              <a:t>CmdExec</a:t>
            </a:r>
            <a:r>
              <a:rPr lang="en-US" dirty="0"/>
              <a:t> Job Step</a:t>
            </a:r>
          </a:p>
          <a:p>
            <a:pPr marL="342900" lvl="4" indent="-342900"/>
            <a:r>
              <a:rPr lang="en-US" dirty="0"/>
              <a:t>          powershell.exe via cmd.exe</a:t>
            </a:r>
          </a:p>
          <a:p>
            <a:pPr marL="342900" lvl="4" indent="-342900"/>
            <a:r>
              <a:rPr lang="en-US" dirty="0"/>
              <a:t>          Version is always the system version</a:t>
            </a:r>
          </a:p>
          <a:p>
            <a:pPr marL="342900" lvl="4" indent="-342900"/>
            <a:r>
              <a:rPr lang="en-US" dirty="0"/>
              <a:t>          Often (always?) works as expected</a:t>
            </a:r>
          </a:p>
        </p:txBody>
      </p:sp>
    </p:spTree>
    <p:extLst>
      <p:ext uri="{BB962C8B-B14F-4D97-AF65-F5344CB8AC3E}">
        <p14:creationId xmlns:p14="http://schemas.microsoft.com/office/powerpoint/2010/main" val="1394105259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>
            <a:spLocks noGrp="1"/>
          </p:cNvSpPr>
          <p:nvPr>
            <p:ph type="title"/>
          </p:nvPr>
        </p:nvSpPr>
        <p:spPr>
          <a:xfrm>
            <a:off x="838200" y="510089"/>
            <a:ext cx="10515600" cy="1325563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sz="4800" spc="-200">
                <a:solidFill>
                  <a:schemeClr val="accent5"/>
                </a:solidFill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PowerShell &amp; the SQL Server Agent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6" name="Tijdelijke aanduiding voor inhoud 2">
            <a:extLst>
              <a:ext uri="{FF2B5EF4-FFF2-40B4-BE49-F238E27FC236}">
                <a16:creationId xmlns:a16="http://schemas.microsoft.com/office/drawing/2014/main" id="{47206BE5-D55E-487E-8550-2215796D94EC}"/>
              </a:ext>
            </a:extLst>
          </p:cNvPr>
          <p:cNvSpPr txBox="1">
            <a:spLocks/>
          </p:cNvSpPr>
          <p:nvPr/>
        </p:nvSpPr>
        <p:spPr>
          <a:xfrm>
            <a:off x="838200" y="1773648"/>
            <a:ext cx="10515600" cy="38597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1"/>
              </a:buClr>
              <a:buFont typeface="Coo Hew" pitchFamily="2" charset="0"/>
              <a:buChar char="×"/>
              <a:defRPr sz="2400" kern="1200">
                <a:solidFill>
                  <a:schemeClr val="tx1"/>
                </a:solidFill>
                <a:latin typeface="Work Sans" panose="00000500000000000000" pitchFamily="2" charset="0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Work Sans" panose="00000500000000000000" pitchFamily="2" charset="0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Work Sans" panose="00000500000000000000" pitchFamily="2" charset="0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Work Sans" panose="00000500000000000000" pitchFamily="2" charset="0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Work Sans" panose="000005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000" dirty="0"/>
              <a:t>Create a Windows-based Login in SQL Server</a:t>
            </a:r>
          </a:p>
          <a:p>
            <a:r>
              <a:rPr lang="en-US" sz="3000" dirty="0"/>
              <a:t>Ensure dbatools is available to the account</a:t>
            </a:r>
          </a:p>
          <a:p>
            <a:r>
              <a:rPr lang="en-US" sz="3000" dirty="0"/>
              <a:t>Create a SQL Server credential</a:t>
            </a:r>
          </a:p>
          <a:p>
            <a:r>
              <a:rPr lang="en-US" sz="3000" dirty="0"/>
              <a:t>Create the Agent Proxy</a:t>
            </a:r>
          </a:p>
          <a:p>
            <a:r>
              <a:rPr lang="en-US" sz="3000" dirty="0"/>
              <a:t>Create the PowerShell .ps1 file</a:t>
            </a:r>
          </a:p>
          <a:p>
            <a:r>
              <a:rPr lang="en-US" sz="3000" dirty="0"/>
              <a:t>Create the Job and Job Step</a:t>
            </a:r>
          </a:p>
          <a:p>
            <a:r>
              <a:rPr lang="en-US" sz="3000" dirty="0"/>
              <a:t>Schedule </a:t>
            </a:r>
            <a:r>
              <a:rPr lang="en-US" sz="3000"/>
              <a:t>the Job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1751973379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256"/>
          <p:cNvSpPr txBox="1">
            <a:spLocks/>
          </p:cNvSpPr>
          <p:nvPr/>
        </p:nvSpPr>
        <p:spPr>
          <a:xfrm>
            <a:off x="269404" y="628041"/>
            <a:ext cx="11653193" cy="1121079"/>
          </a:xfrm>
          <a:prstGeom prst="rect">
            <a:avLst/>
          </a:prstGeom>
        </p:spPr>
        <p:txBody>
          <a:bodyPr lIns="0" tIns="0" rIns="0" bIns="0" anchor="t">
            <a:normAutofit fontScale="97500"/>
          </a:bodyPr>
          <a:lstStyle>
            <a:lvl1pPr marL="0" marR="0" indent="0" algn="l" defTabSz="931388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0" i="0" u="none" strike="noStrike" cap="none" spc="-200" baseline="0">
                <a:ln>
                  <a:noFill/>
                </a:ln>
                <a:solidFill>
                  <a:schemeClr val="accent5"/>
                </a:solidFill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Segoe UI Light"/>
              </a:defRPr>
            </a:lvl1pPr>
            <a:lvl2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/>
            <a:endParaRPr lang="en-US" sz="3922" dirty="0">
              <a:solidFill>
                <a:schemeClr val="bg2"/>
              </a:solidFill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837374" y="2861235"/>
            <a:ext cx="1603324" cy="8166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707" dirty="0"/>
              <a:t>demo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7670619-28EF-4291-AD55-6B7D89B9AB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6944" y="1834116"/>
            <a:ext cx="3658111" cy="3658111"/>
          </a:xfrm>
          <a:prstGeom prst="rect">
            <a:avLst/>
          </a:prstGeom>
        </p:spPr>
      </p:pic>
      <p:sp>
        <p:nvSpPr>
          <p:cNvPr id="12" name="Titel 1">
            <a:extLst>
              <a:ext uri="{FF2B5EF4-FFF2-40B4-BE49-F238E27FC236}">
                <a16:creationId xmlns:a16="http://schemas.microsoft.com/office/drawing/2014/main" id="{77175A70-9B4A-4190-997D-02C84EB41DED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027257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Space Mono" panose="02000509040000020004" pitchFamily="49" charset="0"/>
                <a:ea typeface="+mj-ea"/>
                <a:cs typeface="+mj-cs"/>
              </a:defRPr>
            </a:lvl1pPr>
          </a:lstStyle>
          <a:p>
            <a:r>
              <a:rPr lang="nl-BE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4089967134"/>
      </p:ext>
    </p:extLst>
  </p:cSld>
  <p:clrMapOvr>
    <a:masterClrMapping/>
  </p:clrMapOvr>
  <p:transition spd="slow"/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>
            <a:spLocks noGrp="1"/>
          </p:cNvSpPr>
          <p:nvPr>
            <p:ph type="title"/>
          </p:nvPr>
        </p:nvSpPr>
        <p:spPr>
          <a:xfrm>
            <a:off x="0" y="2552073"/>
            <a:ext cx="12192000" cy="1826288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sz="4800" spc="-200">
                <a:solidFill>
                  <a:schemeClr val="accent5"/>
                </a:solidFill>
              </a:defRPr>
            </a:lvl1pPr>
          </a:lstStyle>
          <a:p>
            <a:pPr algn="ctr"/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dbatools.io/agent</a:t>
            </a:r>
          </a:p>
        </p:txBody>
      </p:sp>
    </p:spTree>
    <p:extLst>
      <p:ext uri="{BB962C8B-B14F-4D97-AF65-F5344CB8AC3E}">
        <p14:creationId xmlns:p14="http://schemas.microsoft.com/office/powerpoint/2010/main" val="1287541268"/>
      </p:ext>
    </p:extLst>
  </p:cSld>
  <p:clrMapOvr>
    <a:masterClrMapping/>
  </p:clrMapOvr>
  <p:transition spd="slow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2" descr="Afbeeldingsresultaat voor powershell ise"/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BE"/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9A040E4F-6F7C-4F21-BF40-FE48826D7623}"/>
              </a:ext>
            </a:extLst>
          </p:cNvPr>
          <p:cNvSpPr txBox="1">
            <a:spLocks/>
          </p:cNvSpPr>
          <p:nvPr/>
        </p:nvSpPr>
        <p:spPr>
          <a:xfrm>
            <a:off x="838199" y="247426"/>
            <a:ext cx="10515600" cy="628589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Space Mono" panose="02000509040000020004" pitchFamily="49" charset="0"/>
                <a:ea typeface="+mj-ea"/>
                <a:cs typeface="+mj-cs"/>
              </a:defRPr>
            </a:lvl1pPr>
          </a:lstStyle>
          <a:p>
            <a:r>
              <a:rPr lang="nl-BE" dirty="0"/>
              <a:t>VS Code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AE881D7-838E-45F0-86D6-B9F616D90E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475" y="876015"/>
            <a:ext cx="10619048" cy="55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979461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25FD00-52CB-45DF-9A7A-323F18B4F8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1052" y="365125"/>
            <a:ext cx="9042748" cy="1027257"/>
          </a:xfrm>
        </p:spPr>
        <p:txBody>
          <a:bodyPr/>
          <a:lstStyle/>
          <a:p>
            <a:r>
              <a:rPr lang="nl-BE" dirty="0" err="1"/>
              <a:t>Thanks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our</a:t>
            </a:r>
            <a:r>
              <a:rPr lang="nl-BE" dirty="0"/>
              <a:t> sponsors!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217" y="4820419"/>
            <a:ext cx="1364417" cy="126334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8020" y="3616141"/>
            <a:ext cx="3671904" cy="367190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093BC48-74B4-4349-BD9D-87089BE26D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054" y="1886914"/>
            <a:ext cx="2399160" cy="484430"/>
          </a:xfrm>
          <a:prstGeom prst="rect">
            <a:avLst/>
          </a:prstGeom>
        </p:spPr>
      </p:pic>
      <p:pic>
        <p:nvPicPr>
          <p:cNvPr id="17" name="Picture 2" descr="Image result for element 61 transparent logo">
            <a:extLst>
              <a:ext uri="{FF2B5EF4-FFF2-40B4-BE49-F238E27FC236}">
                <a16:creationId xmlns:a16="http://schemas.microsoft.com/office/drawing/2014/main" id="{4093B783-DD10-4661-A06D-6783362304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9179" y="1453422"/>
            <a:ext cx="2707675" cy="1116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2C4496E-A04F-4B59-9D43-BB9A6A866C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57425" y="1616488"/>
            <a:ext cx="4296375" cy="1267002"/>
          </a:xfrm>
          <a:prstGeom prst="rect">
            <a:avLst/>
          </a:prstGeom>
        </p:spPr>
      </p:pic>
      <p:pic>
        <p:nvPicPr>
          <p:cNvPr id="1030" name="Picture 6" descr="Image result for tillit belgium logo">
            <a:extLst>
              <a:ext uri="{FF2B5EF4-FFF2-40B4-BE49-F238E27FC236}">
                <a16:creationId xmlns:a16="http://schemas.microsoft.com/office/drawing/2014/main" id="{AAF906AC-E49C-4CFB-B682-C26D489C01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0489" y="3225084"/>
            <a:ext cx="1469017" cy="826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70C68BF-3AEB-4303-A46A-4FE5851F17B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78191" y="3147009"/>
            <a:ext cx="3447267" cy="98247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59327C3-9D07-4B34-93FC-8353C7814D6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34941" y="3317341"/>
            <a:ext cx="1952259" cy="641805"/>
          </a:xfrm>
          <a:prstGeom prst="rect">
            <a:avLst/>
          </a:prstGeom>
        </p:spPr>
      </p:pic>
      <p:pic>
        <p:nvPicPr>
          <p:cNvPr id="1032" name="Picture 8" descr="Image result for microsoft logo">
            <a:extLst>
              <a:ext uri="{FF2B5EF4-FFF2-40B4-BE49-F238E27FC236}">
                <a16:creationId xmlns:a16="http://schemas.microsoft.com/office/drawing/2014/main" id="{527C8F14-8114-4376-BBFC-3A3D81949E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319" y="2871030"/>
            <a:ext cx="4171466" cy="1534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Image result for global knowledge transparent">
            <a:extLst>
              <a:ext uri="{FF2B5EF4-FFF2-40B4-BE49-F238E27FC236}">
                <a16:creationId xmlns:a16="http://schemas.microsoft.com/office/drawing/2014/main" id="{31DD9C1F-9CE8-4138-9E33-FB215CEE64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9475" y="4547218"/>
            <a:ext cx="4124325" cy="1809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4225936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A07F678-E897-460D-965E-A02B7180F82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</p:spTree>
    <p:extLst>
      <p:ext uri="{BB962C8B-B14F-4D97-AF65-F5344CB8AC3E}">
        <p14:creationId xmlns:p14="http://schemas.microsoft.com/office/powerpoint/2010/main" val="3380179133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 dirty="0" err="1"/>
              <a:t>PowerShell</a:t>
            </a:r>
            <a:r>
              <a:rPr lang="nl-BE" dirty="0"/>
              <a:t> </a:t>
            </a:r>
            <a:r>
              <a:rPr lang="nl-BE" dirty="0" err="1"/>
              <a:t>books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838200" y="1865352"/>
            <a:ext cx="10515600" cy="3859790"/>
          </a:xfrm>
        </p:spPr>
        <p:txBody>
          <a:bodyPr>
            <a:normAutofit fontScale="70000" lnSpcReduction="20000"/>
          </a:bodyPr>
          <a:lstStyle/>
          <a:p>
            <a:r>
              <a:rPr lang="nl-BE" dirty="0"/>
              <a:t>PowerShell in Depth 3rd, Payette &amp; Siddaway, 2017, Manning</a:t>
            </a:r>
          </a:p>
          <a:p>
            <a:r>
              <a:rPr lang="nl-BE" dirty="0"/>
              <a:t>Windows PowerShell Cookbook 3rd, Lee Holmes, 2013, O’Reilly</a:t>
            </a:r>
          </a:p>
          <a:p>
            <a:r>
              <a:rPr lang="en-US" dirty="0"/>
              <a:t>The PowerShell Scripting and Toolmaking </a:t>
            </a:r>
            <a:r>
              <a:rPr lang="nl-BE" dirty="0" err="1"/>
              <a:t>Book</a:t>
            </a:r>
            <a:r>
              <a:rPr lang="nl-BE" dirty="0"/>
              <a:t>, Don Jones &amp; Jeff Hicks, 2017, </a:t>
            </a:r>
            <a:r>
              <a:rPr lang="nl-BE" dirty="0" err="1"/>
              <a:t>Leanpub</a:t>
            </a:r>
            <a:endParaRPr lang="nl-BE" dirty="0"/>
          </a:p>
          <a:p>
            <a:r>
              <a:rPr lang="nl-BE" dirty="0"/>
              <a:t>Learn PowerShell in a Month of Lunches 3rd, Don Jones &amp; Jeff Hicks, 2016, Manning</a:t>
            </a:r>
          </a:p>
          <a:p>
            <a:r>
              <a:rPr lang="nl-BE" dirty="0"/>
              <a:t>Windows </a:t>
            </a:r>
            <a:r>
              <a:rPr lang="nl-BE" dirty="0" err="1"/>
              <a:t>PowerShell</a:t>
            </a:r>
            <a:r>
              <a:rPr lang="nl-BE" dirty="0"/>
              <a:t> in Action 3rd, Bruce </a:t>
            </a:r>
            <a:r>
              <a:rPr lang="nl-BE" dirty="0" err="1"/>
              <a:t>Payette</a:t>
            </a:r>
            <a:r>
              <a:rPr lang="nl-BE" dirty="0"/>
              <a:t> &amp; Richard </a:t>
            </a:r>
            <a:r>
              <a:rPr lang="nl-BE" dirty="0" err="1"/>
              <a:t>Siddaway</a:t>
            </a:r>
            <a:r>
              <a:rPr lang="nl-BE" dirty="0"/>
              <a:t>, 2017, Manning</a:t>
            </a:r>
          </a:p>
          <a:p>
            <a:r>
              <a:rPr lang="nl-BE" dirty="0"/>
              <a:t>Getting started with PowerShell, Michael Shepard, 2015, Packt Publishing</a:t>
            </a:r>
          </a:p>
          <a:p>
            <a:r>
              <a:rPr lang="nl-BE" dirty="0" err="1"/>
              <a:t>Exploring</a:t>
            </a:r>
            <a:r>
              <a:rPr lang="nl-BE" dirty="0"/>
              <a:t> </a:t>
            </a:r>
            <a:r>
              <a:rPr lang="nl-BE" dirty="0" err="1"/>
              <a:t>PowerShell</a:t>
            </a:r>
            <a:r>
              <a:rPr lang="nl-BE" dirty="0"/>
              <a:t> Automation, Richard </a:t>
            </a:r>
            <a:r>
              <a:rPr lang="nl-BE" dirty="0" err="1"/>
              <a:t>Siddaway</a:t>
            </a:r>
            <a:r>
              <a:rPr lang="nl-BE" dirty="0"/>
              <a:t>, 2016, Manning</a:t>
            </a:r>
          </a:p>
          <a:p>
            <a:r>
              <a:rPr lang="nl-BE" dirty="0" err="1"/>
              <a:t>PowerShell</a:t>
            </a:r>
            <a:r>
              <a:rPr lang="nl-BE" dirty="0"/>
              <a:t> in Depth 2nd, Don Jones &amp; Richard </a:t>
            </a:r>
            <a:r>
              <a:rPr lang="nl-BE" dirty="0" err="1"/>
              <a:t>Siddaway</a:t>
            </a:r>
            <a:r>
              <a:rPr lang="nl-BE" dirty="0"/>
              <a:t> &amp; Jeff Hicks, 2014, Manning</a:t>
            </a:r>
          </a:p>
          <a:p>
            <a:r>
              <a:rPr lang="nl-BE" dirty="0"/>
              <a:t>www.powershell.org/ebooks</a:t>
            </a:r>
          </a:p>
        </p:txBody>
      </p:sp>
    </p:spTree>
    <p:extLst>
      <p:ext uri="{BB962C8B-B14F-4D97-AF65-F5344CB8AC3E}">
        <p14:creationId xmlns:p14="http://schemas.microsoft.com/office/powerpoint/2010/main" val="1414136292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 dirty="0" err="1"/>
              <a:t>PowerShell</a:t>
            </a:r>
            <a:r>
              <a:rPr lang="nl-BE" dirty="0"/>
              <a:t> </a:t>
            </a:r>
            <a:r>
              <a:rPr lang="nl-BE" dirty="0" err="1"/>
              <a:t>for</a:t>
            </a:r>
            <a:r>
              <a:rPr lang="nl-BE" dirty="0"/>
              <a:t> SQL Server </a:t>
            </a:r>
            <a:r>
              <a:rPr lang="nl-BE" dirty="0" err="1"/>
              <a:t>books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838200" y="1682472"/>
            <a:ext cx="10515600" cy="3859790"/>
          </a:xfrm>
        </p:spPr>
        <p:txBody>
          <a:bodyPr>
            <a:normAutofit/>
          </a:bodyPr>
          <a:lstStyle/>
          <a:p>
            <a:r>
              <a:rPr lang="nl-BE" dirty="0"/>
              <a:t>PowerShell for SQL Server Essentials, Donabel Santos, 2015, Packt Publishing</a:t>
            </a:r>
          </a:p>
          <a:p>
            <a:r>
              <a:rPr lang="nl-BE" dirty="0"/>
              <a:t>SQL Server 2014 with PowerShell v5 Cookbook, Donabel Santos, 2015, Packt</a:t>
            </a:r>
          </a:p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830199312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l-BE" dirty="0"/>
              <a:t>Who to follow - PowerShell Community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Hey, Scripting Guy</a:t>
            </a:r>
          </a:p>
          <a:p>
            <a:r>
              <a:rPr lang="nl-BE" dirty="0"/>
              <a:t>Jeffrey </a:t>
            </a:r>
            <a:r>
              <a:rPr lang="nl-BE" dirty="0" err="1"/>
              <a:t>Snover</a:t>
            </a:r>
            <a:endParaRPr lang="nl-BE" dirty="0"/>
          </a:p>
          <a:p>
            <a:r>
              <a:rPr lang="nl-BE" dirty="0"/>
              <a:t>Don Jones</a:t>
            </a:r>
          </a:p>
          <a:p>
            <a:r>
              <a:rPr lang="nl-BE" dirty="0"/>
              <a:t>Jeffery Hicks</a:t>
            </a:r>
          </a:p>
          <a:p>
            <a:r>
              <a:rPr lang="nl-BE" dirty="0"/>
              <a:t>Richard </a:t>
            </a:r>
            <a:r>
              <a:rPr lang="nl-BE" dirty="0" err="1"/>
              <a:t>Siddaway</a:t>
            </a:r>
            <a:endParaRPr lang="nl-BE" dirty="0"/>
          </a:p>
          <a:p>
            <a:r>
              <a:rPr lang="nl-BE" dirty="0"/>
              <a:t>Bruce Payette</a:t>
            </a:r>
          </a:p>
          <a:p>
            <a:r>
              <a:rPr lang="nl-BE" dirty="0"/>
              <a:t>Lee Holmes</a:t>
            </a:r>
          </a:p>
          <a:p>
            <a:endParaRPr lang="nl-BE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nl-BE" dirty="0" err="1"/>
              <a:t>PowerShell</a:t>
            </a:r>
            <a:endParaRPr lang="nl-BE" dirty="0"/>
          </a:p>
        </p:txBody>
      </p:sp>
      <p:sp>
        <p:nvSpPr>
          <p:cNvPr id="5" name="Tijdelijke aanduiding voor inhoud 2">
            <a:extLst>
              <a:ext uri="{FF2B5EF4-FFF2-40B4-BE49-F238E27FC236}">
                <a16:creationId xmlns:a16="http://schemas.microsoft.com/office/drawing/2014/main" id="{8EABD0F4-4F78-4275-8015-7E799B3A3ED2}"/>
              </a:ext>
            </a:extLst>
          </p:cNvPr>
          <p:cNvSpPr txBox="1">
            <a:spLocks/>
          </p:cNvSpPr>
          <p:nvPr/>
        </p:nvSpPr>
        <p:spPr>
          <a:xfrm>
            <a:off x="6619540" y="2213263"/>
            <a:ext cx="3884407" cy="37931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1"/>
              </a:buClr>
              <a:buFont typeface="Coo Hew" pitchFamily="2" charset="0"/>
              <a:buChar char="×"/>
              <a:defRPr sz="2400" kern="1200">
                <a:solidFill>
                  <a:schemeClr val="tx1"/>
                </a:solidFill>
                <a:latin typeface="Work Sans" panose="00000500000000000000" pitchFamily="2" charset="0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Work Sans" panose="00000500000000000000" pitchFamily="2" charset="0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Work Sans" panose="00000500000000000000" pitchFamily="2" charset="0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Work Sans" panose="00000500000000000000" pitchFamily="2" charset="0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Work Sans" panose="000005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dirty="0"/>
              <a:t>June Blender</a:t>
            </a:r>
          </a:p>
          <a:p>
            <a:r>
              <a:rPr lang="nl-BE" dirty="0"/>
              <a:t>Stephen Owen</a:t>
            </a:r>
          </a:p>
          <a:p>
            <a:r>
              <a:rPr lang="nl-BE" dirty="0"/>
              <a:t>Boe Prox</a:t>
            </a:r>
          </a:p>
          <a:p>
            <a:r>
              <a:rPr lang="nl-BE" dirty="0"/>
              <a:t>Carlos Perez</a:t>
            </a:r>
          </a:p>
          <a:p>
            <a:r>
              <a:rPr lang="nl-BE" dirty="0"/>
              <a:t>harmj0y</a:t>
            </a:r>
          </a:p>
          <a:p>
            <a:r>
              <a:rPr lang="nl-BE" dirty="0"/>
              <a:t>Kirk Munro</a:t>
            </a:r>
          </a:p>
          <a:p>
            <a:r>
              <a:rPr lang="nl-BE" dirty="0"/>
              <a:t>Dave Wyatt</a:t>
            </a:r>
          </a:p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86123007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l-BE" dirty="0"/>
              <a:t>Who to follow - SQL PowerShell Community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6673328" y="2317893"/>
            <a:ext cx="3884407" cy="4018360"/>
          </a:xfrm>
        </p:spPr>
        <p:txBody>
          <a:bodyPr>
            <a:normAutofit fontScale="92500" lnSpcReduction="20000"/>
          </a:bodyPr>
          <a:lstStyle/>
          <a:p>
            <a:r>
              <a:rPr lang="nl-BE" dirty="0"/>
              <a:t>Mike Fal</a:t>
            </a:r>
          </a:p>
          <a:p>
            <a:r>
              <a:rPr lang="nl-BE" dirty="0"/>
              <a:t>Shawn Melton</a:t>
            </a:r>
          </a:p>
          <a:p>
            <a:r>
              <a:rPr lang="nl-BE" dirty="0"/>
              <a:t>Constantine Kokkinos</a:t>
            </a:r>
          </a:p>
          <a:p>
            <a:r>
              <a:rPr lang="nl-BE" dirty="0"/>
              <a:t>Fred Weinmann</a:t>
            </a:r>
          </a:p>
          <a:p>
            <a:r>
              <a:rPr lang="nl-BE" dirty="0"/>
              <a:t>Sander Stad</a:t>
            </a:r>
          </a:p>
          <a:p>
            <a:r>
              <a:rPr lang="nl-BE" dirty="0"/>
              <a:t>André Kamman</a:t>
            </a:r>
          </a:p>
          <a:p>
            <a:r>
              <a:rPr lang="nl-BE" dirty="0"/>
              <a:t>Stuart Moore</a:t>
            </a:r>
          </a:p>
          <a:p>
            <a:r>
              <a:rPr lang="nl-BE" dirty="0"/>
              <a:t>Chris Sommer</a:t>
            </a:r>
          </a:p>
          <a:p>
            <a:r>
              <a:rPr lang="nl-BE" dirty="0"/>
              <a:t>Drew Furgiuele</a:t>
            </a:r>
          </a:p>
          <a:p>
            <a:r>
              <a:rPr lang="nl-BE" dirty="0"/>
              <a:t>Garry Bargsley</a:t>
            </a:r>
          </a:p>
          <a:p>
            <a:endParaRPr lang="nl-BE" dirty="0"/>
          </a:p>
          <a:p>
            <a:endParaRPr lang="nl-BE" dirty="0"/>
          </a:p>
          <a:p>
            <a:endParaRPr lang="nl-BE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nl-BE" dirty="0" err="1"/>
              <a:t>PowerShell</a:t>
            </a:r>
            <a:r>
              <a:rPr lang="nl-BE" dirty="0"/>
              <a:t> </a:t>
            </a:r>
            <a:r>
              <a:rPr lang="nl-BE" dirty="0" err="1"/>
              <a:t>for</a:t>
            </a:r>
            <a:r>
              <a:rPr lang="nl-BE" dirty="0"/>
              <a:t> SQL Server</a:t>
            </a:r>
          </a:p>
        </p:txBody>
      </p:sp>
      <p:sp>
        <p:nvSpPr>
          <p:cNvPr id="5" name="Tijdelijke aanduiding voor inhoud 2">
            <a:extLst>
              <a:ext uri="{FF2B5EF4-FFF2-40B4-BE49-F238E27FC236}">
                <a16:creationId xmlns:a16="http://schemas.microsoft.com/office/drawing/2014/main" id="{59192443-CEAB-405F-AFD8-14FED96AA933}"/>
              </a:ext>
            </a:extLst>
          </p:cNvPr>
          <p:cNvSpPr txBox="1">
            <a:spLocks/>
          </p:cNvSpPr>
          <p:nvPr/>
        </p:nvSpPr>
        <p:spPr>
          <a:xfrm>
            <a:off x="990600" y="2317892"/>
            <a:ext cx="3884407" cy="401836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1"/>
              </a:buClr>
              <a:buFont typeface="Coo Hew" pitchFamily="2" charset="0"/>
              <a:buChar char="×"/>
              <a:defRPr sz="2400" kern="1200">
                <a:solidFill>
                  <a:schemeClr val="tx1"/>
                </a:solidFill>
                <a:latin typeface="Work Sans" panose="00000500000000000000" pitchFamily="2" charset="0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Work Sans" panose="00000500000000000000" pitchFamily="2" charset="0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Work Sans" panose="00000500000000000000" pitchFamily="2" charset="0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Work Sans" panose="00000500000000000000" pitchFamily="2" charset="0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Work Sans" panose="000005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dirty="0"/>
              <a:t>PASS PowerShell VC</a:t>
            </a:r>
          </a:p>
          <a:p>
            <a:r>
              <a:rPr lang="nl-BE" dirty="0"/>
              <a:t>Claudio Silva</a:t>
            </a:r>
          </a:p>
          <a:p>
            <a:r>
              <a:rPr lang="nl-BE" dirty="0"/>
              <a:t>Mike F. Robbins</a:t>
            </a:r>
          </a:p>
          <a:p>
            <a:r>
              <a:rPr lang="nl-BE" dirty="0"/>
              <a:t>Max Trinidad</a:t>
            </a:r>
          </a:p>
          <a:p>
            <a:r>
              <a:rPr lang="nl-BE" dirty="0"/>
              <a:t>Aaron Nelson</a:t>
            </a:r>
          </a:p>
          <a:p>
            <a:r>
              <a:rPr lang="nl-BE" dirty="0"/>
              <a:t>Warren Frame</a:t>
            </a:r>
          </a:p>
          <a:p>
            <a:r>
              <a:rPr lang="nl-BE" dirty="0"/>
              <a:t>Ben Miller</a:t>
            </a:r>
          </a:p>
          <a:p>
            <a:r>
              <a:rPr lang="nl-BE" dirty="0"/>
              <a:t>Amit Banerjee</a:t>
            </a:r>
          </a:p>
          <a:p>
            <a:r>
              <a:rPr lang="nl-BE" dirty="0"/>
              <a:t>Ken Van Hyning</a:t>
            </a:r>
          </a:p>
          <a:p>
            <a:r>
              <a:rPr lang="nl-BE" dirty="0"/>
              <a:t>Matteo Taveggia</a:t>
            </a:r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04190137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Remoting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838200" y="1473387"/>
            <a:ext cx="10515600" cy="5197044"/>
          </a:xfrm>
        </p:spPr>
        <p:txBody>
          <a:bodyPr>
            <a:normAutofit/>
          </a:bodyPr>
          <a:lstStyle/>
          <a:p>
            <a:r>
              <a:rPr lang="en-US" dirty="0"/>
              <a:t>Some commands require no remote configuration, including</a:t>
            </a:r>
          </a:p>
          <a:p>
            <a:pPr lvl="3"/>
            <a:r>
              <a:rPr lang="en-US" sz="1600" dirty="0"/>
              <a:t>	Restart-Computer</a:t>
            </a:r>
          </a:p>
          <a:p>
            <a:pPr lvl="3"/>
            <a:r>
              <a:rPr lang="en-US" sz="1600" dirty="0"/>
              <a:t>	Get-Process</a:t>
            </a:r>
          </a:p>
          <a:p>
            <a:pPr lvl="3"/>
            <a:r>
              <a:rPr lang="en-US" sz="1600" dirty="0"/>
              <a:t>	Get-Service</a:t>
            </a:r>
          </a:p>
          <a:p>
            <a:pPr lvl="3"/>
            <a:r>
              <a:rPr lang="en-US" sz="1600" dirty="0"/>
              <a:t>	Get-</a:t>
            </a:r>
            <a:r>
              <a:rPr lang="en-US" sz="1600" dirty="0" err="1"/>
              <a:t>WinEvent</a:t>
            </a:r>
            <a:endParaRPr lang="en-US" sz="1600" dirty="0"/>
          </a:p>
          <a:p>
            <a:endParaRPr lang="en-US" dirty="0"/>
          </a:p>
          <a:p>
            <a:r>
              <a:rPr lang="en-US" dirty="0"/>
              <a:t>“Remoting” refers to commands that use WS-Management</a:t>
            </a:r>
          </a:p>
          <a:p>
            <a:pPr lvl="3"/>
            <a:r>
              <a:rPr lang="en-US" sz="1600" dirty="0"/>
              <a:t>	Microsoft’s recommended way to manage Windows</a:t>
            </a:r>
          </a:p>
          <a:p>
            <a:pPr lvl="3"/>
            <a:r>
              <a:rPr lang="en-US" sz="1600" dirty="0"/>
              <a:t>	Administrator access only - by default</a:t>
            </a:r>
          </a:p>
          <a:p>
            <a:pPr lvl="3"/>
            <a:r>
              <a:rPr lang="en-US" sz="1600" dirty="0"/>
              <a:t>	Web Services for Management (WS-Management) protocol</a:t>
            </a:r>
          </a:p>
          <a:p>
            <a:pPr lvl="3"/>
            <a:r>
              <a:rPr lang="en-US" sz="1600" dirty="0"/>
              <a:t>	HTTP or HTTPS, but neither expose credentials</a:t>
            </a:r>
            <a:endParaRPr lang="en-US" dirty="0"/>
          </a:p>
          <a:p>
            <a:pPr lvl="3"/>
            <a:endParaRPr lang="en-US" sz="1600" dirty="0"/>
          </a:p>
          <a:p>
            <a:pPr>
              <a:lnSpc>
                <a:spcPct val="150000"/>
              </a:lnSpc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755319952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>
            <a:spLocks noGrp="1"/>
          </p:cNvSpPr>
          <p:nvPr>
            <p:ph type="title"/>
          </p:nvPr>
        </p:nvSpPr>
        <p:spPr>
          <a:xfrm>
            <a:off x="0" y="2552073"/>
            <a:ext cx="12192000" cy="1826288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sz="4800" spc="-200">
                <a:solidFill>
                  <a:schemeClr val="accent5"/>
                </a:solidFill>
              </a:defRPr>
            </a:lvl1pPr>
          </a:lstStyle>
          <a:p>
            <a:pPr algn="ctr"/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dbatools.io/contributing</a:t>
            </a:r>
          </a:p>
        </p:txBody>
      </p:sp>
    </p:spTree>
    <p:extLst>
      <p:ext uri="{BB962C8B-B14F-4D97-AF65-F5344CB8AC3E}">
        <p14:creationId xmlns:p14="http://schemas.microsoft.com/office/powerpoint/2010/main" val="3768192103"/>
      </p:ext>
    </p:extLst>
  </p:cSld>
  <p:clrMapOvr>
    <a:masterClrMapping/>
  </p:clrMapOvr>
  <p:transition spd="slow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EA8DBEEC-FBFA-4D73-BEDF-09253465F1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3545" y="1069653"/>
            <a:ext cx="10044907" cy="5440991"/>
          </a:xfrm>
          <a:prstGeom prst="rect">
            <a:avLst/>
          </a:prstGeom>
        </p:spPr>
      </p:pic>
      <p:sp>
        <p:nvSpPr>
          <p:cNvPr id="10" name="Titel 1">
            <a:extLst>
              <a:ext uri="{FF2B5EF4-FFF2-40B4-BE49-F238E27FC236}">
                <a16:creationId xmlns:a16="http://schemas.microsoft.com/office/drawing/2014/main" id="{D5BDBF1C-52CF-4F49-A6A4-4C6CD92B56EC}"/>
              </a:ext>
            </a:extLst>
          </p:cNvPr>
          <p:cNvSpPr txBox="1">
            <a:spLocks/>
          </p:cNvSpPr>
          <p:nvPr/>
        </p:nvSpPr>
        <p:spPr>
          <a:xfrm>
            <a:off x="838199" y="247426"/>
            <a:ext cx="10515600" cy="628589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Space Mono" panose="02000509040000020004" pitchFamily="49" charset="0"/>
                <a:ea typeface="+mj-ea"/>
                <a:cs typeface="+mj-cs"/>
              </a:defRPr>
            </a:lvl1pPr>
          </a:lstStyle>
          <a:p>
            <a:r>
              <a:rPr lang="nl-BE" dirty="0"/>
              <a:t>Sapien PowerShell Studio</a:t>
            </a:r>
          </a:p>
        </p:txBody>
      </p:sp>
    </p:spTree>
    <p:extLst>
      <p:ext uri="{BB962C8B-B14F-4D97-AF65-F5344CB8AC3E}">
        <p14:creationId xmlns:p14="http://schemas.microsoft.com/office/powerpoint/2010/main" val="24873330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>
            <a:extLst>
              <a:ext uri="{FF2B5EF4-FFF2-40B4-BE49-F238E27FC236}">
                <a16:creationId xmlns:a16="http://schemas.microsoft.com/office/drawing/2014/main" id="{D71184FE-F4A5-4FCF-8097-E867159077A7}"/>
              </a:ext>
            </a:extLst>
          </p:cNvPr>
          <p:cNvSpPr txBox="1">
            <a:spLocks/>
          </p:cNvSpPr>
          <p:nvPr/>
        </p:nvSpPr>
        <p:spPr>
          <a:xfrm>
            <a:off x="838199" y="247426"/>
            <a:ext cx="10515600" cy="628589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Space Mono" panose="02000509040000020004" pitchFamily="49" charset="0"/>
                <a:ea typeface="+mj-ea"/>
                <a:cs typeface="+mj-cs"/>
              </a:defRPr>
            </a:lvl1pPr>
          </a:lstStyle>
          <a:p>
            <a:r>
              <a:rPr lang="nl-BE" dirty="0"/>
              <a:t>Idera PowerShell Plus</a:t>
            </a:r>
          </a:p>
        </p:txBody>
      </p:sp>
      <p:pic>
        <p:nvPicPr>
          <p:cNvPr id="1026" name="Picture 2" descr="Image result for idera powershell plus">
            <a:extLst>
              <a:ext uri="{FF2B5EF4-FFF2-40B4-BE49-F238E27FC236}">
                <a16:creationId xmlns:a16="http://schemas.microsoft.com/office/drawing/2014/main" id="{20D5C8EA-17D9-4E0B-A15E-7B9996E5B6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6081" y="876015"/>
            <a:ext cx="8970455" cy="576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59580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One Shell to Rule Them All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838200" y="2317173"/>
            <a:ext cx="10515600" cy="4095350"/>
          </a:xfrm>
        </p:spPr>
        <p:txBody>
          <a:bodyPr>
            <a:noAutofit/>
          </a:bodyPr>
          <a:lstStyle/>
          <a:p>
            <a:r>
              <a:rPr lang="nl-BE" sz="3200" dirty="0"/>
              <a:t>Exchange</a:t>
            </a:r>
          </a:p>
          <a:p>
            <a:r>
              <a:rPr lang="nl-BE" sz="3200" dirty="0"/>
              <a:t>SharePoint</a:t>
            </a:r>
          </a:p>
          <a:p>
            <a:r>
              <a:rPr lang="nl-BE" sz="3200" dirty="0"/>
              <a:t>Active Directory</a:t>
            </a:r>
          </a:p>
          <a:p>
            <a:r>
              <a:rPr lang="nl-BE" sz="3200" dirty="0"/>
              <a:t>File system</a:t>
            </a:r>
          </a:p>
          <a:p>
            <a:r>
              <a:rPr lang="nl-BE" sz="3200" dirty="0" err="1"/>
              <a:t>Registry</a:t>
            </a:r>
            <a:endParaRPr lang="nl-BE" sz="3200" dirty="0"/>
          </a:p>
          <a:p>
            <a:r>
              <a:rPr lang="nl-BE" sz="3200" dirty="0"/>
              <a:t>IIS</a:t>
            </a:r>
          </a:p>
          <a:p>
            <a:r>
              <a:rPr lang="nl-BE" sz="3200" dirty="0"/>
              <a:t>SQL Server</a:t>
            </a:r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nl-BE" dirty="0" err="1"/>
              <a:t>What</a:t>
            </a:r>
            <a:r>
              <a:rPr lang="nl-BE" dirty="0"/>
              <a:t> </a:t>
            </a:r>
            <a:r>
              <a:rPr lang="nl-BE" dirty="0" err="1"/>
              <a:t>kingdoms</a:t>
            </a:r>
            <a:r>
              <a:rPr lang="nl-BE" dirty="0"/>
              <a:t> </a:t>
            </a:r>
            <a:r>
              <a:rPr lang="nl-BE" dirty="0" err="1"/>
              <a:t>can</a:t>
            </a:r>
            <a:r>
              <a:rPr lang="nl-BE" dirty="0"/>
              <a:t> I </a:t>
            </a:r>
            <a:r>
              <a:rPr lang="nl-BE" dirty="0" err="1"/>
              <a:t>reign</a:t>
            </a:r>
            <a:r>
              <a:rPr lang="nl-BE" dirty="0"/>
              <a:t> </a:t>
            </a:r>
            <a:r>
              <a:rPr lang="nl-BE" dirty="0" err="1"/>
              <a:t>with</a:t>
            </a:r>
            <a:r>
              <a:rPr lang="nl-BE" dirty="0"/>
              <a:t> </a:t>
            </a:r>
            <a:r>
              <a:rPr lang="nl-BE" dirty="0" err="1"/>
              <a:t>PowerShell</a:t>
            </a:r>
            <a:r>
              <a:rPr lang="nl-BE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8770374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4 types of </a:t>
            </a:r>
            <a:r>
              <a:rPr lang="nl-BE" dirty="0" err="1"/>
              <a:t>commands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838200" y="1908377"/>
            <a:ext cx="10515600" cy="4551037"/>
          </a:xfrm>
        </p:spPr>
        <p:txBody>
          <a:bodyPr>
            <a:normAutofit/>
          </a:bodyPr>
          <a:lstStyle/>
          <a:p>
            <a:r>
              <a:rPr lang="nl-BE" dirty="0" err="1"/>
              <a:t>Cmdlets</a:t>
            </a:r>
            <a:endParaRPr lang="nl-BE" dirty="0"/>
          </a:p>
          <a:p>
            <a:pPr lvl="1"/>
            <a:r>
              <a:rPr lang="nl-BE" dirty="0"/>
              <a:t>	.Net class in DLL</a:t>
            </a:r>
          </a:p>
          <a:p>
            <a:pPr lvl="1"/>
            <a:r>
              <a:rPr lang="nl-BE" dirty="0"/>
              <a:t>	</a:t>
            </a:r>
            <a:r>
              <a:rPr lang="nl-BE" dirty="0" err="1"/>
              <a:t>Compiled</a:t>
            </a:r>
            <a:r>
              <a:rPr lang="nl-BE" dirty="0"/>
              <a:t> code </a:t>
            </a:r>
            <a:r>
              <a:rPr lang="nl-BE" dirty="0" err="1"/>
              <a:t>loaded</a:t>
            </a:r>
            <a:r>
              <a:rPr lang="nl-BE" dirty="0"/>
              <a:t> in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process</a:t>
            </a:r>
            <a:endParaRPr lang="nl-BE" dirty="0"/>
          </a:p>
          <a:p>
            <a:pPr lvl="1"/>
            <a:r>
              <a:rPr lang="nl-BE" dirty="0"/>
              <a:t>	 =&gt; most </a:t>
            </a:r>
            <a:r>
              <a:rPr lang="nl-BE" dirty="0" err="1"/>
              <a:t>efficient</a:t>
            </a:r>
            <a:r>
              <a:rPr lang="nl-BE" dirty="0"/>
              <a:t> </a:t>
            </a:r>
            <a:r>
              <a:rPr lang="nl-BE" dirty="0" err="1"/>
              <a:t>commands</a:t>
            </a:r>
            <a:endParaRPr lang="nl-BE" dirty="0"/>
          </a:p>
          <a:p>
            <a:r>
              <a:rPr lang="nl-BE" dirty="0" err="1"/>
              <a:t>Functions</a:t>
            </a:r>
            <a:endParaRPr lang="nl-BE" dirty="0"/>
          </a:p>
          <a:p>
            <a:pPr lvl="1"/>
            <a:r>
              <a:rPr lang="nl-BE" dirty="0"/>
              <a:t>	Named piece of code</a:t>
            </a:r>
          </a:p>
          <a:p>
            <a:pPr lvl="1"/>
            <a:r>
              <a:rPr lang="nl-BE" dirty="0"/>
              <a:t>	=&gt; most commonly written</a:t>
            </a:r>
          </a:p>
          <a:p>
            <a:r>
              <a:rPr lang="nl-BE" dirty="0"/>
              <a:t>Scripts</a:t>
            </a:r>
          </a:p>
          <a:p>
            <a:pPr lvl="1"/>
            <a:r>
              <a:rPr lang="nl-BE" dirty="0"/>
              <a:t>	Code in a </a:t>
            </a:r>
            <a:r>
              <a:rPr lang="nl-BE" dirty="0" err="1"/>
              <a:t>text</a:t>
            </a:r>
            <a:r>
              <a:rPr lang="nl-BE" dirty="0"/>
              <a:t> file</a:t>
            </a:r>
          </a:p>
          <a:p>
            <a:r>
              <a:rPr lang="nl-BE" dirty="0"/>
              <a:t>Native Win32 </a:t>
            </a:r>
            <a:r>
              <a:rPr lang="nl-BE" dirty="0" err="1"/>
              <a:t>executables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9554170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Commands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remember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838200" y="2317172"/>
            <a:ext cx="10515600" cy="3734003"/>
          </a:xfrm>
        </p:spPr>
        <p:txBody>
          <a:bodyPr>
            <a:noAutofit/>
          </a:bodyPr>
          <a:lstStyle/>
          <a:p>
            <a:r>
              <a:rPr lang="nl-BE" sz="4400" dirty="0"/>
              <a:t>Get-</a:t>
            </a:r>
            <a:r>
              <a:rPr lang="nl-BE" sz="4400" dirty="0" err="1"/>
              <a:t>Command</a:t>
            </a:r>
            <a:endParaRPr lang="nl-BE" sz="4400" dirty="0"/>
          </a:p>
          <a:p>
            <a:r>
              <a:rPr lang="nl-BE" sz="4400" dirty="0"/>
              <a:t>Get-Help</a:t>
            </a:r>
          </a:p>
          <a:p>
            <a:r>
              <a:rPr lang="nl-BE" sz="4400" dirty="0"/>
              <a:t>Get-Member</a:t>
            </a:r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3"/>
          </p:nvPr>
        </p:nvSpPr>
        <p:spPr>
          <a:xfrm>
            <a:off x="838200" y="1497012"/>
            <a:ext cx="10515600" cy="716251"/>
          </a:xfrm>
        </p:spPr>
        <p:txBody>
          <a:bodyPr/>
          <a:lstStyle/>
          <a:p>
            <a:r>
              <a:rPr lang="nl-BE" dirty="0"/>
              <a:t>First </a:t>
            </a:r>
            <a:r>
              <a:rPr lang="nl-BE" dirty="0" err="1"/>
              <a:t>Aid</a:t>
            </a:r>
            <a:r>
              <a:rPr lang="nl-BE" dirty="0"/>
              <a:t> </a:t>
            </a:r>
            <a:r>
              <a:rPr lang="nl-BE" dirty="0" err="1"/>
              <a:t>Cmdlets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8773971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3797" y="266601"/>
            <a:ext cx="9406715" cy="5999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1650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669" y="637701"/>
            <a:ext cx="10893087" cy="5149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9716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3342" y="323999"/>
            <a:ext cx="9783836" cy="5942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2895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Chrissy LeMaire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838200" y="1628684"/>
            <a:ext cx="10515600" cy="3859790"/>
          </a:xfrm>
        </p:spPr>
        <p:txBody>
          <a:bodyPr/>
          <a:lstStyle/>
          <a:p>
            <a:r>
              <a:rPr lang="en-US" dirty="0"/>
              <a:t>PowerShell MVP</a:t>
            </a:r>
          </a:p>
          <a:p>
            <a:r>
              <a:rPr lang="en-US" dirty="0"/>
              <a:t>@cl</a:t>
            </a:r>
          </a:p>
          <a:p>
            <a:r>
              <a:rPr lang="en-US" dirty="0"/>
              <a:t>Creator of dbatools.io</a:t>
            </a:r>
          </a:p>
          <a:p>
            <a:r>
              <a:rPr lang="en-US" dirty="0"/>
              <a:t>PASS PowerShell VG, Belgian PowerShell UG</a:t>
            </a:r>
          </a:p>
          <a:p>
            <a:r>
              <a:rPr lang="en-US" dirty="0"/>
              <a:t>DBA with General Dynamics IT at NATO Spec Ops HQ</a:t>
            </a:r>
          </a:p>
          <a:p>
            <a:pPr marL="0" indent="0">
              <a:buNone/>
            </a:pPr>
            <a:endParaRPr lang="nl-BE" dirty="0"/>
          </a:p>
        </p:txBody>
      </p:sp>
      <p:pic>
        <p:nvPicPr>
          <p:cNvPr id="1026" name="Picture 2" descr="Image result for chrissy lemaire">
            <a:extLst>
              <a:ext uri="{FF2B5EF4-FFF2-40B4-BE49-F238E27FC236}">
                <a16:creationId xmlns:a16="http://schemas.microsoft.com/office/drawing/2014/main" id="{E6ABB2FE-D62B-46FF-A5CA-C8AEB917FC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9946" y="365125"/>
            <a:ext cx="2666104" cy="2666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56025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Providers &amp; Drives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838200" y="1684127"/>
            <a:ext cx="10515600" cy="3859790"/>
          </a:xfrm>
        </p:spPr>
        <p:txBody>
          <a:bodyPr/>
          <a:lstStyle/>
          <a:p>
            <a:r>
              <a:rPr lang="nl-BE" dirty="0"/>
              <a:t>Get-</a:t>
            </a:r>
            <a:r>
              <a:rPr lang="nl-BE" dirty="0" err="1"/>
              <a:t>PSProvider</a:t>
            </a:r>
            <a:endParaRPr lang="nl-BE" dirty="0"/>
          </a:p>
          <a:p>
            <a:r>
              <a:rPr lang="nl-BE" dirty="0"/>
              <a:t>Get-PSDrive</a:t>
            </a:r>
          </a:p>
          <a:p>
            <a:r>
              <a:rPr lang="nl-BE" dirty="0" err="1"/>
              <a:t>Navigate</a:t>
            </a:r>
            <a:r>
              <a:rPr lang="nl-BE" dirty="0"/>
              <a:t> </a:t>
            </a:r>
            <a:r>
              <a:rPr lang="nl-BE" dirty="0" err="1"/>
              <a:t>through</a:t>
            </a:r>
            <a:r>
              <a:rPr lang="nl-BE" dirty="0"/>
              <a:t> </a:t>
            </a:r>
            <a:r>
              <a:rPr lang="nl-BE" dirty="0" err="1"/>
              <a:t>Registry</a:t>
            </a:r>
            <a:r>
              <a:rPr lang="nl-BE" dirty="0"/>
              <a:t> or SQL Server</a:t>
            </a:r>
          </a:p>
        </p:txBody>
      </p:sp>
    </p:spTree>
    <p:extLst>
      <p:ext uri="{BB962C8B-B14F-4D97-AF65-F5344CB8AC3E}">
        <p14:creationId xmlns:p14="http://schemas.microsoft.com/office/powerpoint/2010/main" val="35495619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5685" y="419547"/>
            <a:ext cx="8839719" cy="5728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3304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6533" y="398952"/>
            <a:ext cx="7874346" cy="5537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0698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Modules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838200" y="1740260"/>
            <a:ext cx="10515600" cy="4789494"/>
          </a:xfrm>
        </p:spPr>
        <p:txBody>
          <a:bodyPr>
            <a:normAutofit/>
          </a:bodyPr>
          <a:lstStyle/>
          <a:p>
            <a:r>
              <a:rPr lang="nl-BE" dirty="0"/>
              <a:t>Introduced in PowerShell v2</a:t>
            </a:r>
          </a:p>
          <a:p>
            <a:r>
              <a:rPr lang="nl-BE" dirty="0"/>
              <a:t>Autoloading in PowerShell v3</a:t>
            </a:r>
          </a:p>
          <a:p>
            <a:r>
              <a:rPr lang="nl-BE" dirty="0"/>
              <a:t>Package </a:t>
            </a:r>
            <a:r>
              <a:rPr lang="nl-BE" dirty="0" err="1"/>
              <a:t>with</a:t>
            </a:r>
            <a:r>
              <a:rPr lang="nl-BE" dirty="0"/>
              <a:t> a set of </a:t>
            </a:r>
            <a:r>
              <a:rPr lang="nl-BE" dirty="0" err="1"/>
              <a:t>functions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work</a:t>
            </a:r>
            <a:r>
              <a:rPr lang="nl-BE" dirty="0"/>
              <a:t> </a:t>
            </a:r>
            <a:r>
              <a:rPr lang="nl-BE" dirty="0" err="1"/>
              <a:t>with</a:t>
            </a:r>
            <a:r>
              <a:rPr lang="nl-BE" dirty="0"/>
              <a:t> a </a:t>
            </a:r>
            <a:r>
              <a:rPr lang="nl-BE" dirty="0" err="1"/>
              <a:t>certain</a:t>
            </a:r>
            <a:r>
              <a:rPr lang="nl-BE" dirty="0"/>
              <a:t> environment</a:t>
            </a:r>
          </a:p>
          <a:p>
            <a:r>
              <a:rPr lang="nl-BE" dirty="0"/>
              <a:t>Reuse code from others</a:t>
            </a:r>
          </a:p>
          <a:p>
            <a:pPr lvl="1"/>
            <a:r>
              <a:rPr lang="nl-BE" dirty="0"/>
              <a:t>	</a:t>
            </a:r>
            <a:r>
              <a:rPr lang="nl-BE" dirty="0" err="1"/>
              <a:t>Usually</a:t>
            </a:r>
            <a:r>
              <a:rPr lang="nl-BE" dirty="0"/>
              <a:t> copy-paste 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modify</a:t>
            </a:r>
            <a:endParaRPr lang="nl-BE" dirty="0"/>
          </a:p>
          <a:p>
            <a:pPr lvl="1"/>
            <a:r>
              <a:rPr lang="nl-BE" dirty="0"/>
              <a:t>	Module is </a:t>
            </a:r>
            <a:r>
              <a:rPr lang="nl-BE" dirty="0" err="1"/>
              <a:t>written</a:t>
            </a:r>
            <a:r>
              <a:rPr lang="nl-BE" dirty="0"/>
              <a:t> in a way </a:t>
            </a:r>
            <a:r>
              <a:rPr lang="nl-BE" dirty="0" err="1"/>
              <a:t>that</a:t>
            </a:r>
            <a:r>
              <a:rPr lang="nl-BE" dirty="0"/>
              <a:t> code </a:t>
            </a:r>
            <a:r>
              <a:rPr lang="nl-BE" dirty="0" err="1"/>
              <a:t>can</a:t>
            </a:r>
            <a:r>
              <a:rPr lang="nl-BE" dirty="0"/>
              <a:t> </a:t>
            </a:r>
            <a:r>
              <a:rPr lang="nl-BE" dirty="0" err="1"/>
              <a:t>be</a:t>
            </a:r>
            <a:r>
              <a:rPr lang="nl-BE" dirty="0"/>
              <a:t> </a:t>
            </a:r>
            <a:r>
              <a:rPr lang="nl-BE" dirty="0" err="1"/>
              <a:t>reused</a:t>
            </a:r>
            <a:endParaRPr lang="nl-BE" dirty="0"/>
          </a:p>
          <a:p>
            <a:pPr lvl="1"/>
            <a:endParaRPr lang="nl-BE" dirty="0"/>
          </a:p>
          <a:p>
            <a:r>
              <a:rPr lang="nl-BE" dirty="0"/>
              <a:t>$</a:t>
            </a:r>
            <a:r>
              <a:rPr lang="nl-BE" dirty="0" err="1"/>
              <a:t>env:PSmodulePath</a:t>
            </a:r>
            <a:r>
              <a:rPr lang="nl-BE" dirty="0"/>
              <a:t> –Split ‘;’</a:t>
            </a:r>
          </a:p>
          <a:p>
            <a:r>
              <a:rPr lang="nl-BE" dirty="0" err="1"/>
              <a:t>PowerShellGet</a:t>
            </a:r>
            <a:r>
              <a:rPr lang="nl-BE" dirty="0"/>
              <a:t> module &amp; </a:t>
            </a:r>
            <a:r>
              <a:rPr lang="nl-BE" dirty="0" err="1"/>
              <a:t>PSGallery</a:t>
            </a:r>
            <a:r>
              <a:rPr lang="nl-BE" dirty="0"/>
              <a:t> PS V5</a:t>
            </a:r>
          </a:p>
          <a:p>
            <a:pPr lvl="1"/>
            <a:r>
              <a:rPr lang="nl-BE" dirty="0"/>
              <a:t>	Install-Module, Import-Module, …</a:t>
            </a:r>
          </a:p>
        </p:txBody>
      </p:sp>
    </p:spTree>
    <p:extLst>
      <p:ext uri="{BB962C8B-B14F-4D97-AF65-F5344CB8AC3E}">
        <p14:creationId xmlns:p14="http://schemas.microsoft.com/office/powerpoint/2010/main" val="41274151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701" y="411648"/>
            <a:ext cx="11008659" cy="5551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0754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784" y="2689"/>
            <a:ext cx="10023231" cy="6855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3448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Some</a:t>
            </a:r>
            <a:r>
              <a:rPr lang="nl-BE" dirty="0"/>
              <a:t> Modules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838200" y="2317172"/>
            <a:ext cx="10515600" cy="4435319"/>
          </a:xfrm>
        </p:spPr>
        <p:txBody>
          <a:bodyPr>
            <a:noAutofit/>
          </a:bodyPr>
          <a:lstStyle/>
          <a:p>
            <a:r>
              <a:rPr lang="nl-BE" sz="3200" dirty="0" err="1"/>
              <a:t>AzureRM</a:t>
            </a:r>
            <a:r>
              <a:rPr lang="nl-BE" sz="3200" dirty="0"/>
              <a:t>					( 1773 </a:t>
            </a:r>
            <a:r>
              <a:rPr lang="nl-BE" sz="3200" dirty="0" err="1"/>
              <a:t>cmdlets</a:t>
            </a:r>
            <a:r>
              <a:rPr lang="nl-BE" sz="3200" dirty="0"/>
              <a:t> )</a:t>
            </a:r>
          </a:p>
          <a:p>
            <a:r>
              <a:rPr lang="nl-BE" sz="3200" dirty="0"/>
              <a:t>VMWare						( 623 )</a:t>
            </a:r>
          </a:p>
          <a:p>
            <a:r>
              <a:rPr lang="nl-BE" sz="3200" dirty="0"/>
              <a:t>Exchange</a:t>
            </a:r>
          </a:p>
          <a:p>
            <a:r>
              <a:rPr lang="nl-BE" sz="3200" dirty="0"/>
              <a:t>SharePoint</a:t>
            </a:r>
          </a:p>
          <a:p>
            <a:r>
              <a:rPr lang="nl-BE" sz="3200" dirty="0"/>
              <a:t>Active Directory			( 147 )</a:t>
            </a:r>
          </a:p>
          <a:p>
            <a:r>
              <a:rPr lang="nl-BE" sz="3200" dirty="0" err="1"/>
              <a:t>WebAdministration</a:t>
            </a:r>
            <a:r>
              <a:rPr lang="nl-BE" sz="3200" dirty="0"/>
              <a:t> (IIS)	(  71 )</a:t>
            </a:r>
          </a:p>
          <a:p>
            <a:r>
              <a:rPr lang="nl-BE" sz="3200" dirty="0"/>
              <a:t>SQL Server				(  98 )</a:t>
            </a:r>
          </a:p>
          <a:p>
            <a:r>
              <a:rPr lang="nl-BE" sz="3200" dirty="0" err="1"/>
              <a:t>Dbatools</a:t>
            </a:r>
            <a:r>
              <a:rPr lang="nl-BE" sz="3200" dirty="0"/>
              <a:t>					( 378 )</a:t>
            </a:r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3662997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Execution</a:t>
            </a:r>
            <a:r>
              <a:rPr lang="nl-BE" dirty="0"/>
              <a:t> policy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838200" y="1789634"/>
            <a:ext cx="10515600" cy="4127072"/>
          </a:xfrm>
        </p:spPr>
        <p:txBody>
          <a:bodyPr>
            <a:normAutofit fontScale="92500" lnSpcReduction="10000"/>
          </a:bodyPr>
          <a:lstStyle/>
          <a:p>
            <a:r>
              <a:rPr lang="nl-BE" dirty="0"/>
              <a:t>Safety ≠ Security</a:t>
            </a:r>
          </a:p>
          <a:p>
            <a:r>
              <a:rPr lang="nl-BE" dirty="0"/>
              <a:t>Get-</a:t>
            </a:r>
            <a:r>
              <a:rPr lang="nl-BE" dirty="0" err="1"/>
              <a:t>ExecutionPolicy</a:t>
            </a:r>
            <a:r>
              <a:rPr lang="nl-BE" dirty="0"/>
              <a:t> –List</a:t>
            </a:r>
          </a:p>
          <a:p>
            <a:r>
              <a:rPr lang="nl-BE" dirty="0"/>
              <a:t>Via GPO </a:t>
            </a:r>
            <a:r>
              <a:rPr lang="nl-BE" dirty="0">
                <a:latin typeface="Times New Roman" panose="02020603050405020304" pitchFamily="18" charset="0"/>
                <a:cs typeface="Times New Roman" panose="02020603050405020304" pitchFamily="18" charset="0"/>
              </a:rPr>
              <a:t>!	</a:t>
            </a:r>
          </a:p>
          <a:p>
            <a:endParaRPr lang="nl-B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nl-B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4"/>
            <a:r>
              <a:rPr lang="nl-BE" dirty="0"/>
              <a:t>	</a:t>
            </a:r>
            <a:r>
              <a:rPr lang="nl-BE" dirty="0" err="1"/>
              <a:t>Restricted</a:t>
            </a:r>
            <a:endParaRPr lang="nl-BE" dirty="0"/>
          </a:p>
          <a:p>
            <a:pPr lvl="4"/>
            <a:r>
              <a:rPr lang="nl-BE" dirty="0"/>
              <a:t>	</a:t>
            </a:r>
            <a:r>
              <a:rPr lang="nl-BE" dirty="0" err="1"/>
              <a:t>Allsigned</a:t>
            </a:r>
            <a:r>
              <a:rPr lang="nl-BE" dirty="0"/>
              <a:t>	</a:t>
            </a:r>
          </a:p>
          <a:p>
            <a:pPr lvl="4"/>
            <a:r>
              <a:rPr lang="nl-BE" dirty="0"/>
              <a:t>	</a:t>
            </a:r>
            <a:r>
              <a:rPr lang="nl-BE" dirty="0" err="1"/>
              <a:t>Remotesigned</a:t>
            </a:r>
            <a:endParaRPr lang="nl-BE" dirty="0"/>
          </a:p>
          <a:p>
            <a:pPr lvl="4"/>
            <a:r>
              <a:rPr lang="nl-BE" dirty="0"/>
              <a:t>	</a:t>
            </a:r>
            <a:r>
              <a:rPr lang="nl-BE" dirty="0" err="1"/>
              <a:t>Unrestricted</a:t>
            </a:r>
            <a:endParaRPr lang="nl-BE" dirty="0"/>
          </a:p>
          <a:p>
            <a:pPr lvl="4"/>
            <a:r>
              <a:rPr lang="nl-BE" dirty="0"/>
              <a:t>	Bypass</a:t>
            </a:r>
          </a:p>
          <a:p>
            <a:pPr lvl="4"/>
            <a:r>
              <a:rPr lang="nl-BE" dirty="0"/>
              <a:t>	(</a:t>
            </a:r>
            <a:r>
              <a:rPr lang="nl-BE" dirty="0" err="1"/>
              <a:t>Undefined</a:t>
            </a:r>
            <a:r>
              <a:rPr lang="nl-BE" dirty="0"/>
              <a:t>)</a:t>
            </a:r>
          </a:p>
          <a:p>
            <a:endParaRPr lang="nl-B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nl-BE" dirty="0"/>
          </a:p>
          <a:p>
            <a:endParaRPr lang="nl-BE" dirty="0"/>
          </a:p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8665332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0D5298C-E7E8-45A1-84D4-21DF5808B3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0573" y="1485629"/>
            <a:ext cx="8630854" cy="3886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9572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>
            <a:spLocks noGrp="1"/>
          </p:cNvSpPr>
          <p:nvPr>
            <p:ph type="title"/>
          </p:nvPr>
        </p:nvSpPr>
        <p:spPr>
          <a:xfrm>
            <a:off x="0" y="2552073"/>
            <a:ext cx="12192000" cy="1826288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sz="4800" spc="-200">
                <a:solidFill>
                  <a:schemeClr val="accent5"/>
                </a:solidFill>
              </a:defRPr>
            </a:lvl1pPr>
          </a:lstStyle>
          <a:p>
            <a:pPr algn="ctr"/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sqlps.io/</a:t>
            </a:r>
            <a:r>
              <a:rPr lang="en-US" dirty="0" err="1">
                <a:solidFill>
                  <a:schemeClr val="tx1"/>
                </a:solidFill>
              </a:rPr>
              <a:t>gpo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6373581"/>
      </p:ext>
    </p:extLst>
  </p:cSld>
  <p:clrMapOvr>
    <a:masterClrMapping/>
  </p:clrMapOvr>
  <p:transition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Rob Sewell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838200" y="1628684"/>
            <a:ext cx="10515600" cy="3859790"/>
          </a:xfrm>
        </p:spPr>
        <p:txBody>
          <a:bodyPr/>
          <a:lstStyle/>
          <a:p>
            <a:r>
              <a:rPr lang="en-US" dirty="0"/>
              <a:t>PowerShell MVP</a:t>
            </a:r>
          </a:p>
          <a:p>
            <a:r>
              <a:rPr lang="en-US" dirty="0"/>
              <a:t>@</a:t>
            </a:r>
            <a:r>
              <a:rPr lang="en-US" dirty="0" err="1"/>
              <a:t>sqldbawithbeard</a:t>
            </a:r>
            <a:endParaRPr lang="en-US" dirty="0"/>
          </a:p>
          <a:p>
            <a:r>
              <a:rPr lang="en-US" dirty="0"/>
              <a:t>Creator of </a:t>
            </a:r>
            <a:r>
              <a:rPr lang="en-US" dirty="0" err="1"/>
              <a:t>SQLDiagAPI</a:t>
            </a:r>
            <a:endParaRPr lang="en-US" dirty="0"/>
          </a:p>
          <a:p>
            <a:r>
              <a:rPr lang="en-US" dirty="0"/>
              <a:t>PASS PowerShell VG, SQL Saturday Exeter</a:t>
            </a:r>
          </a:p>
          <a:p>
            <a:r>
              <a:rPr lang="en-US" dirty="0"/>
              <a:t>PowerShell Consultant and Trainer</a:t>
            </a:r>
            <a:endParaRPr lang="nl-BE" dirty="0"/>
          </a:p>
        </p:txBody>
      </p:sp>
      <p:pic>
        <p:nvPicPr>
          <p:cNvPr id="1026" name="Picture 2" descr="Image result for chrissy lemaire">
            <a:extLst>
              <a:ext uri="{FF2B5EF4-FFF2-40B4-BE49-F238E27FC236}">
                <a16:creationId xmlns:a16="http://schemas.microsoft.com/office/drawing/2014/main" id="{E6ABB2FE-D62B-46FF-A5CA-C8AEB917FC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9946" y="365125"/>
            <a:ext cx="2666104" cy="2666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06229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Profile(s)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838200" y="1747018"/>
            <a:ext cx="10515600" cy="3859790"/>
          </a:xfrm>
        </p:spPr>
        <p:txBody>
          <a:bodyPr/>
          <a:lstStyle/>
          <a:p>
            <a:r>
              <a:rPr lang="nl-BE" dirty="0"/>
              <a:t>$Profile | Format-List –Force</a:t>
            </a:r>
          </a:p>
          <a:p>
            <a:endParaRPr lang="nl-BE" dirty="0"/>
          </a:p>
          <a:p>
            <a:r>
              <a:rPr lang="nl-BE" dirty="0"/>
              <a:t>= </a:t>
            </a:r>
            <a:r>
              <a:rPr lang="nl-BE" dirty="0" err="1"/>
              <a:t>just</a:t>
            </a:r>
            <a:r>
              <a:rPr lang="nl-BE" dirty="0"/>
              <a:t> a script</a:t>
            </a:r>
          </a:p>
          <a:p>
            <a:pPr lvl="4"/>
            <a:r>
              <a:rPr lang="nl-BE" dirty="0"/>
              <a:t>	Set variables</a:t>
            </a:r>
          </a:p>
          <a:p>
            <a:pPr lvl="4"/>
            <a:r>
              <a:rPr lang="nl-BE" dirty="0"/>
              <a:t>	Load functions</a:t>
            </a:r>
          </a:p>
          <a:p>
            <a:pPr lvl="4"/>
            <a:r>
              <a:rPr lang="nl-BE" dirty="0"/>
              <a:t>	Configure host</a:t>
            </a:r>
          </a:p>
          <a:p>
            <a:pPr lvl="4"/>
            <a:r>
              <a:rPr lang="nl-BE" dirty="0"/>
              <a:t>	Save </a:t>
            </a:r>
            <a:r>
              <a:rPr lang="nl-BE" dirty="0" err="1"/>
              <a:t>credentials</a:t>
            </a:r>
            <a:endParaRPr lang="nl-BE" dirty="0"/>
          </a:p>
          <a:p>
            <a:pPr lvl="4"/>
            <a:r>
              <a:rPr lang="nl-BE" dirty="0"/>
              <a:t>	…</a:t>
            </a:r>
          </a:p>
        </p:txBody>
      </p:sp>
    </p:spTree>
    <p:extLst>
      <p:ext uri="{BB962C8B-B14F-4D97-AF65-F5344CB8AC3E}">
        <p14:creationId xmlns:p14="http://schemas.microsoft.com/office/powerpoint/2010/main" val="29873804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966" y="1098031"/>
            <a:ext cx="10546400" cy="3646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2755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Objects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838200" y="1897625"/>
            <a:ext cx="10515600" cy="4126657"/>
          </a:xfrm>
        </p:spPr>
        <p:txBody>
          <a:bodyPr>
            <a:normAutofit/>
          </a:bodyPr>
          <a:lstStyle/>
          <a:p>
            <a:r>
              <a:rPr lang="nl-BE" dirty="0"/>
              <a:t>CIM	-&gt; DMTF standard</a:t>
            </a:r>
          </a:p>
          <a:p>
            <a:pPr lvl="1"/>
            <a:r>
              <a:rPr lang="nl-BE" dirty="0"/>
              <a:t>	Windows:	WMI</a:t>
            </a:r>
          </a:p>
          <a:p>
            <a:pPr lvl="1"/>
            <a:r>
              <a:rPr lang="nl-BE" dirty="0"/>
              <a:t>	OO: .Net, SMO</a:t>
            </a:r>
          </a:p>
          <a:p>
            <a:r>
              <a:rPr lang="nl-BE" dirty="0"/>
              <a:t>Live </a:t>
            </a:r>
            <a:r>
              <a:rPr lang="nl-BE" dirty="0" err="1"/>
              <a:t>connection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an</a:t>
            </a:r>
            <a:r>
              <a:rPr lang="nl-BE" dirty="0"/>
              <a:t> object</a:t>
            </a:r>
          </a:p>
          <a:p>
            <a:pPr lvl="1"/>
            <a:r>
              <a:rPr lang="nl-BE" dirty="0"/>
              <a:t>	&lt;&gt; </a:t>
            </a:r>
            <a:r>
              <a:rPr lang="nl-BE" dirty="0" err="1"/>
              <a:t>text</a:t>
            </a:r>
            <a:r>
              <a:rPr lang="nl-BE" dirty="0"/>
              <a:t> </a:t>
            </a:r>
            <a:r>
              <a:rPr lang="nl-BE" dirty="0" err="1"/>
              <a:t>representation</a:t>
            </a:r>
            <a:endParaRPr lang="nl-BE" dirty="0"/>
          </a:p>
          <a:p>
            <a:pPr lvl="1"/>
            <a:r>
              <a:rPr lang="nl-BE" dirty="0"/>
              <a:t>	=&gt; </a:t>
            </a:r>
            <a:r>
              <a:rPr lang="nl-BE" dirty="0" err="1"/>
              <a:t>apply</a:t>
            </a:r>
            <a:r>
              <a:rPr lang="nl-BE" dirty="0"/>
              <a:t> </a:t>
            </a:r>
            <a:r>
              <a:rPr lang="nl-BE" dirty="0" err="1"/>
              <a:t>methods</a:t>
            </a:r>
            <a:endParaRPr lang="nl-BE" dirty="0"/>
          </a:p>
          <a:p>
            <a:pPr lvl="1"/>
            <a:r>
              <a:rPr lang="nl-BE" dirty="0"/>
              <a:t>	</a:t>
            </a:r>
            <a:r>
              <a:rPr lang="nl-BE" sz="4000" dirty="0"/>
              <a:t>≈</a:t>
            </a:r>
            <a:r>
              <a:rPr lang="nl-BE" dirty="0"/>
              <a:t> Query </a:t>
            </a:r>
            <a:r>
              <a:rPr lang="nl-BE" dirty="0" err="1"/>
              <a:t>window</a:t>
            </a:r>
            <a:r>
              <a:rPr lang="nl-BE" dirty="0"/>
              <a:t> in SSMS</a:t>
            </a:r>
          </a:p>
          <a:p>
            <a:pPr lvl="1"/>
            <a:endParaRPr lang="nl-BE" dirty="0"/>
          </a:p>
          <a:p>
            <a:r>
              <a:rPr lang="nl-BE" dirty="0" err="1"/>
              <a:t>PSObject</a:t>
            </a:r>
            <a:r>
              <a:rPr lang="nl-BE" dirty="0"/>
              <a:t> </a:t>
            </a:r>
            <a:r>
              <a:rPr lang="nl-BE" dirty="0" err="1"/>
              <a:t>wrapper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6984932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The pipeline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838200" y="1585792"/>
            <a:ext cx="10515600" cy="3859790"/>
          </a:xfrm>
        </p:spPr>
        <p:txBody>
          <a:bodyPr/>
          <a:lstStyle/>
          <a:p>
            <a:r>
              <a:rPr lang="nl-BE" dirty="0">
                <a:sym typeface="Symbol" panose="05050102010706020507" pitchFamily="18" charset="2"/>
              </a:rPr>
              <a:t> </a:t>
            </a:r>
            <a:r>
              <a:rPr lang="nl-BE" dirty="0" err="1">
                <a:sym typeface="Symbol" panose="05050102010706020507" pitchFamily="18" charset="2"/>
              </a:rPr>
              <a:t>assembly</a:t>
            </a:r>
            <a:r>
              <a:rPr lang="nl-BE" dirty="0">
                <a:sym typeface="Symbol" panose="05050102010706020507" pitchFamily="18" charset="2"/>
              </a:rPr>
              <a:t> line</a:t>
            </a:r>
          </a:p>
          <a:p>
            <a:r>
              <a:rPr lang="nl-BE" dirty="0" err="1">
                <a:sym typeface="Symbol" panose="05050102010706020507" pitchFamily="18" charset="2"/>
              </a:rPr>
              <a:t>Objects</a:t>
            </a:r>
            <a:r>
              <a:rPr lang="nl-BE" dirty="0">
                <a:sym typeface="Symbol" panose="05050102010706020507" pitchFamily="18" charset="2"/>
              </a:rPr>
              <a:t> in Pipeline = </a:t>
            </a:r>
            <a:r>
              <a:rPr lang="nl-BE" dirty="0" err="1">
                <a:sym typeface="Symbol" panose="05050102010706020507" pitchFamily="18" charset="2"/>
              </a:rPr>
              <a:t>PowerShell</a:t>
            </a:r>
            <a:r>
              <a:rPr lang="nl-BE" dirty="0">
                <a:sym typeface="Symbol" panose="05050102010706020507" pitchFamily="18" charset="2"/>
              </a:rPr>
              <a:t> </a:t>
            </a:r>
            <a:r>
              <a:rPr lang="nl-BE" dirty="0" err="1">
                <a:sym typeface="Symbol" panose="05050102010706020507" pitchFamily="18" charset="2"/>
              </a:rPr>
              <a:t>Heresy</a:t>
            </a:r>
            <a:endParaRPr lang="nl-BE" dirty="0">
              <a:sym typeface="Symbol" panose="05050102010706020507" pitchFamily="18" charset="2"/>
            </a:endParaRPr>
          </a:p>
          <a:p>
            <a:r>
              <a:rPr lang="nl-BE" dirty="0" err="1">
                <a:sym typeface="Symbol" panose="05050102010706020507" pitchFamily="18" charset="2"/>
              </a:rPr>
              <a:t>Don’t</a:t>
            </a:r>
            <a:r>
              <a:rPr lang="nl-BE" dirty="0">
                <a:sym typeface="Symbol" panose="05050102010706020507" pitchFamily="18" charset="2"/>
              </a:rPr>
              <a:t> </a:t>
            </a:r>
            <a:r>
              <a:rPr lang="nl-BE" dirty="0" err="1">
                <a:sym typeface="Symbol" panose="05050102010706020507" pitchFamily="18" charset="2"/>
              </a:rPr>
              <a:t>build</a:t>
            </a:r>
            <a:r>
              <a:rPr lang="nl-BE" dirty="0">
                <a:sym typeface="Symbol" panose="05050102010706020507" pitchFamily="18" charset="2"/>
              </a:rPr>
              <a:t> </a:t>
            </a:r>
            <a:r>
              <a:rPr lang="nl-BE" dirty="0" err="1">
                <a:sym typeface="Symbol" panose="05050102010706020507" pitchFamily="18" charset="2"/>
              </a:rPr>
              <a:t>collections</a:t>
            </a:r>
            <a:r>
              <a:rPr lang="nl-BE" dirty="0">
                <a:sym typeface="Symbol" panose="05050102010706020507" pitchFamily="18" charset="2"/>
              </a:rPr>
              <a:t>!</a:t>
            </a:r>
          </a:p>
          <a:p>
            <a:r>
              <a:rPr lang="nl-BE" dirty="0">
                <a:sym typeface="Symbol" panose="05050102010706020507" pitchFamily="18" charset="2"/>
              </a:rPr>
              <a:t>Begin {} </a:t>
            </a:r>
            <a:r>
              <a:rPr lang="nl-BE" dirty="0" err="1">
                <a:sym typeface="Symbol" panose="05050102010706020507" pitchFamily="18" charset="2"/>
              </a:rPr>
              <a:t>Process</a:t>
            </a:r>
            <a:r>
              <a:rPr lang="nl-BE" dirty="0">
                <a:sym typeface="Symbol" panose="05050102010706020507" pitchFamily="18" charset="2"/>
              </a:rPr>
              <a:t> {} End {}</a:t>
            </a:r>
          </a:p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2781668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Remoting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838200" y="1473387"/>
            <a:ext cx="10515600" cy="5197044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Connecting to multiple computers like to multiple SQL Servers with SSMS</a:t>
            </a:r>
          </a:p>
          <a:p>
            <a:pPr>
              <a:lnSpc>
                <a:spcPct val="150000"/>
              </a:lnSpc>
            </a:pPr>
            <a:r>
              <a:rPr lang="en-US" dirty="0"/>
              <a:t>Windows PowerShell supports remote computing by using various technologies</a:t>
            </a:r>
          </a:p>
          <a:p>
            <a:pPr lvl="3"/>
            <a:r>
              <a:rPr lang="en-US" sz="1600" dirty="0"/>
              <a:t>	WMI</a:t>
            </a:r>
          </a:p>
          <a:p>
            <a:pPr lvl="3"/>
            <a:r>
              <a:rPr lang="en-US" sz="1600" dirty="0"/>
              <a:t>	SQL WMI</a:t>
            </a:r>
          </a:p>
          <a:p>
            <a:pPr lvl="3"/>
            <a:r>
              <a:rPr lang="en-US" sz="1600" dirty="0"/>
              <a:t>	RPC</a:t>
            </a:r>
          </a:p>
          <a:p>
            <a:pPr lvl="3"/>
            <a:r>
              <a:rPr lang="en-US" sz="1600" dirty="0"/>
              <a:t>	</a:t>
            </a:r>
            <a:r>
              <a:rPr lang="en-US" sz="1600" dirty="0">
                <a:solidFill>
                  <a:srgbClr val="00B050"/>
                </a:solidFill>
              </a:rPr>
              <a:t>WS-Management</a:t>
            </a:r>
            <a:endParaRPr lang="en-US" dirty="0">
              <a:solidFill>
                <a:srgbClr val="00B050"/>
              </a:solidFill>
            </a:endParaRPr>
          </a:p>
          <a:p>
            <a:pPr>
              <a:lnSpc>
                <a:spcPct val="150000"/>
              </a:lnSpc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4312473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Modules </a:t>
            </a:r>
            <a:r>
              <a:rPr lang="nl-BE" dirty="0" err="1"/>
              <a:t>for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DBA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838200" y="1757776"/>
            <a:ext cx="10515600" cy="3859790"/>
          </a:xfrm>
        </p:spPr>
        <p:txBody>
          <a:bodyPr/>
          <a:lstStyle/>
          <a:p>
            <a:r>
              <a:rPr lang="nl-BE" dirty="0"/>
              <a:t>SqlServer, formerly SQLPS</a:t>
            </a:r>
          </a:p>
          <a:p>
            <a:r>
              <a:rPr lang="nl-BE" dirty="0"/>
              <a:t>dbatools</a:t>
            </a:r>
          </a:p>
          <a:p>
            <a:r>
              <a:rPr lang="nl-BE" dirty="0"/>
              <a:t>SQLDiagAPI</a:t>
            </a:r>
          </a:p>
          <a:p>
            <a:r>
              <a:rPr lang="nl-BE" dirty="0" err="1"/>
              <a:t>PowerUpSQL</a:t>
            </a:r>
            <a:endParaRPr lang="nl-BE" dirty="0"/>
          </a:p>
          <a:p>
            <a:pPr marL="0" indent="0">
              <a:buNone/>
            </a:pPr>
            <a:r>
              <a:rPr lang="nl-BE" dirty="0"/>
              <a:t>Go to powershellgallery.com and search for SQL Server</a:t>
            </a:r>
          </a:p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2442008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Working</a:t>
            </a:r>
            <a:r>
              <a:rPr lang="nl-BE" dirty="0"/>
              <a:t> </a:t>
            </a:r>
            <a:r>
              <a:rPr lang="nl-BE" dirty="0" err="1"/>
              <a:t>with</a:t>
            </a:r>
            <a:r>
              <a:rPr lang="nl-BE" dirty="0"/>
              <a:t> SQL Server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838200" y="1392382"/>
            <a:ext cx="10515600" cy="4784581"/>
          </a:xfrm>
        </p:spPr>
        <p:txBody>
          <a:bodyPr>
            <a:normAutofit/>
          </a:bodyPr>
          <a:lstStyle/>
          <a:p>
            <a:r>
              <a:rPr lang="nl-BE" dirty="0"/>
              <a:t>Manage computers</a:t>
            </a:r>
          </a:p>
          <a:p>
            <a:pPr lvl="1"/>
            <a:r>
              <a:rPr lang="nl-BE" dirty="0"/>
              <a:t>	Network	</a:t>
            </a:r>
            <a:r>
              <a:rPr lang="nl-BE" dirty="0" err="1"/>
              <a:t>PageFile</a:t>
            </a:r>
            <a:r>
              <a:rPr lang="nl-BE" dirty="0"/>
              <a:t>		</a:t>
            </a:r>
            <a:r>
              <a:rPr lang="nl-BE" dirty="0" err="1"/>
              <a:t>Scheduled</a:t>
            </a:r>
            <a:r>
              <a:rPr lang="nl-BE" dirty="0"/>
              <a:t> </a:t>
            </a:r>
            <a:r>
              <a:rPr lang="nl-BE" dirty="0" err="1"/>
              <a:t>Tasks</a:t>
            </a:r>
            <a:endParaRPr lang="nl-BE" dirty="0"/>
          </a:p>
          <a:p>
            <a:pPr lvl="1"/>
            <a:r>
              <a:rPr lang="nl-BE" dirty="0"/>
              <a:t>	AD		</a:t>
            </a:r>
            <a:r>
              <a:rPr lang="nl-BE" dirty="0" err="1"/>
              <a:t>PowerPlan</a:t>
            </a:r>
            <a:r>
              <a:rPr lang="nl-BE" dirty="0"/>
              <a:t>		</a:t>
            </a:r>
            <a:r>
              <a:rPr lang="nl-BE" dirty="0" err="1"/>
              <a:t>PerfMon</a:t>
            </a:r>
            <a:endParaRPr lang="nl-BE" dirty="0"/>
          </a:p>
          <a:p>
            <a:pPr lvl="1"/>
            <a:r>
              <a:rPr lang="nl-BE" dirty="0"/>
              <a:t>	OS		</a:t>
            </a:r>
            <a:r>
              <a:rPr lang="nl-BE" dirty="0" err="1"/>
              <a:t>Local</a:t>
            </a:r>
            <a:r>
              <a:rPr lang="nl-BE" dirty="0"/>
              <a:t> </a:t>
            </a:r>
            <a:r>
              <a:rPr lang="nl-BE" dirty="0" err="1"/>
              <a:t>Admins</a:t>
            </a:r>
            <a:r>
              <a:rPr lang="nl-BE" dirty="0"/>
              <a:t>	</a:t>
            </a:r>
            <a:r>
              <a:rPr lang="nl-BE" dirty="0" err="1"/>
              <a:t>WinEvents</a:t>
            </a:r>
            <a:endParaRPr lang="nl-BE" dirty="0"/>
          </a:p>
          <a:p>
            <a:pPr lvl="1"/>
            <a:r>
              <a:rPr lang="nl-BE" dirty="0"/>
              <a:t>	Disks		secpol		Firewall</a:t>
            </a:r>
          </a:p>
          <a:p>
            <a:r>
              <a:rPr lang="nl-BE" dirty="0"/>
              <a:t>Manage Data</a:t>
            </a:r>
          </a:p>
          <a:p>
            <a:r>
              <a:rPr lang="nl-BE" dirty="0"/>
              <a:t>Manage SQL Server</a:t>
            </a:r>
          </a:p>
          <a:p>
            <a:pPr lvl="1"/>
            <a:r>
              <a:rPr lang="nl-BE" dirty="0"/>
              <a:t>	Modules:	sqlserver, dbatools</a:t>
            </a:r>
          </a:p>
          <a:p>
            <a:pPr lvl="1"/>
            <a:r>
              <a:rPr lang="nl-BE" dirty="0"/>
              <a:t>	SQL Management Objects (.NET &amp; PowerShell)</a:t>
            </a:r>
          </a:p>
          <a:p>
            <a:pPr lvl="1"/>
            <a:r>
              <a:rPr lang="nl-BE" dirty="0"/>
              <a:t>	SQL Provider:\&gt;_</a:t>
            </a:r>
          </a:p>
        </p:txBody>
      </p:sp>
    </p:spTree>
    <p:extLst>
      <p:ext uri="{BB962C8B-B14F-4D97-AF65-F5344CB8AC3E}">
        <p14:creationId xmlns:p14="http://schemas.microsoft.com/office/powerpoint/2010/main" val="378623764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nl-BE" dirty="0"/>
              <a:t>SQLSERVER:\&gt;_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BE"/>
              <a:t>Introduction to the SqlServer Provider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68630040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el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e-DE" dirty="0"/>
              <a:t>What is it?</a:t>
            </a:r>
          </a:p>
        </p:txBody>
      </p:sp>
      <p:sp>
        <p:nvSpPr>
          <p:cNvPr id="9219" name="Inhaltsplatzhalter 2"/>
          <p:cNvSpPr>
            <a:spLocks noGrp="1"/>
          </p:cNvSpPr>
          <p:nvPr>
            <p:ph idx="4294967295"/>
          </p:nvPr>
        </p:nvSpPr>
        <p:spPr>
          <a:xfrm>
            <a:off x="926758" y="1903756"/>
            <a:ext cx="9632092" cy="4392612"/>
          </a:xfrm>
        </p:spPr>
        <p:txBody>
          <a:bodyPr/>
          <a:lstStyle/>
          <a:p>
            <a:endParaRPr lang="en-US" dirty="0">
              <a:effectLst/>
            </a:endParaRPr>
          </a:p>
          <a:p>
            <a:r>
              <a:rPr lang="en-US" dirty="0">
                <a:effectLst/>
              </a:rPr>
              <a:t>The SQL Server provider exposes the hierarchy of SQL Server objects in paths similar to file system paths. </a:t>
            </a:r>
          </a:p>
          <a:p>
            <a:r>
              <a:rPr lang="en-US" dirty="0">
                <a:effectLst/>
              </a:rPr>
              <a:t>You can use the paths to locate an object</a:t>
            </a:r>
          </a:p>
          <a:p>
            <a:r>
              <a:rPr lang="en-US" dirty="0">
                <a:effectLst/>
              </a:rPr>
              <a:t>You can use methods from the SQL Server Management Object (SMO) models to perform actions on the objects. </a:t>
            </a: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2" name="Rectangle 1"/>
          <p:cNvSpPr/>
          <p:nvPr/>
        </p:nvSpPr>
        <p:spPr>
          <a:xfrm>
            <a:off x="2027548" y="5384368"/>
            <a:ext cx="81369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dirty="0"/>
              <a:t>sqlps.io/provider</a:t>
            </a:r>
          </a:p>
        </p:txBody>
      </p:sp>
    </p:spTree>
    <p:extLst>
      <p:ext uri="{BB962C8B-B14F-4D97-AF65-F5344CB8AC3E}">
        <p14:creationId xmlns:p14="http://schemas.microsoft.com/office/powerpoint/2010/main" val="3038212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el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e-DE" dirty="0"/>
              <a:t>How can I get it? </a:t>
            </a:r>
          </a:p>
        </p:txBody>
      </p:sp>
      <p:sp>
        <p:nvSpPr>
          <p:cNvPr id="9219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dirty="0">
              <a:effectLst/>
            </a:endParaRPr>
          </a:p>
          <a:p>
            <a:pPr marL="0" indent="0" algn="ctr">
              <a:buNone/>
            </a:pPr>
            <a:r>
              <a:rPr lang="en-GB" dirty="0">
                <a:effectLst/>
              </a:rPr>
              <a:t>On the client machine you need to have the SQL Server Management Objects</a:t>
            </a:r>
          </a:p>
          <a:p>
            <a:pPr marL="0" indent="0">
              <a:buNone/>
            </a:pPr>
            <a:endParaRPr lang="en-GB" dirty="0">
              <a:effectLst/>
            </a:endParaRPr>
          </a:p>
          <a:p>
            <a:pPr marL="0" indent="0" algn="ctr">
              <a:buNone/>
            </a:pPr>
            <a:r>
              <a:rPr lang="en-GB" dirty="0">
                <a:effectLst/>
              </a:rPr>
              <a:t>One way - install latest SSMS from </a:t>
            </a:r>
            <a:r>
              <a:rPr lang="en-GB" dirty="0">
                <a:effectLst/>
                <a:hlinkClick r:id="rId3"/>
              </a:rPr>
              <a:t>sqlps.io/dl</a:t>
            </a:r>
            <a:r>
              <a:rPr lang="en-GB" dirty="0">
                <a:effectLst/>
              </a:rPr>
              <a:t> 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61514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Klaas Vandenberghe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838200" y="1628684"/>
            <a:ext cx="10515600" cy="3859790"/>
          </a:xfrm>
        </p:spPr>
        <p:txBody>
          <a:bodyPr/>
          <a:lstStyle/>
          <a:p>
            <a:r>
              <a:rPr lang="en-US" dirty="0"/>
              <a:t>@</a:t>
            </a:r>
            <a:r>
              <a:rPr lang="en-US" dirty="0" err="1"/>
              <a:t>powerdbaklaas</a:t>
            </a:r>
            <a:endParaRPr lang="en-US" dirty="0"/>
          </a:p>
          <a:p>
            <a:r>
              <a:rPr lang="en-US" dirty="0"/>
              <a:t>SQL Server DBA</a:t>
            </a:r>
          </a:p>
          <a:p>
            <a:r>
              <a:rPr lang="en-US" dirty="0"/>
              <a:t>PowerShell early adopter</a:t>
            </a:r>
          </a:p>
          <a:p>
            <a:r>
              <a:rPr lang="en-US" dirty="0"/>
              <a:t>Major Contributor of dbatools</a:t>
            </a:r>
            <a:endParaRPr lang="nl-BE" dirty="0"/>
          </a:p>
        </p:txBody>
      </p:sp>
      <p:pic>
        <p:nvPicPr>
          <p:cNvPr id="6" name="Picture 2" descr="Image result for Klaas Vandenberghe">
            <a:extLst>
              <a:ext uri="{FF2B5EF4-FFF2-40B4-BE49-F238E27FC236}">
                <a16:creationId xmlns:a16="http://schemas.microsoft.com/office/drawing/2014/main" id="{729E892A-7EBB-4C10-9E17-7FFA4D95F4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3557" y="365125"/>
            <a:ext cx="2672493" cy="356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708723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el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de-DE" dirty="0"/>
              <a:t>How can I get it? – This is the BEST way</a:t>
            </a:r>
          </a:p>
        </p:txBody>
      </p:sp>
      <p:sp>
        <p:nvSpPr>
          <p:cNvPr id="9219" name="Inhaltsplatzhalter 2"/>
          <p:cNvSpPr>
            <a:spLocks noGrp="1"/>
          </p:cNvSpPr>
          <p:nvPr>
            <p:ph idx="1"/>
          </p:nvPr>
        </p:nvSpPr>
        <p:spPr>
          <a:xfrm>
            <a:off x="5879757" y="2786730"/>
            <a:ext cx="5686167" cy="1877946"/>
          </a:xfrm>
        </p:spPr>
        <p:txBody>
          <a:bodyPr/>
          <a:lstStyle/>
          <a:p>
            <a:pPr marL="0" indent="0" algn="ctr">
              <a:buNone/>
            </a:pPr>
            <a:r>
              <a:rPr lang="en-GB" dirty="0">
                <a:effectLst/>
              </a:rPr>
              <a:t>From the PowerShell Gallery*</a:t>
            </a:r>
          </a:p>
          <a:p>
            <a:pPr marL="0" indent="0">
              <a:buNone/>
            </a:pPr>
            <a:endParaRPr lang="en-GB" dirty="0">
              <a:effectLst/>
            </a:endParaRPr>
          </a:p>
          <a:p>
            <a:pPr marL="0" indent="0" algn="ctr">
              <a:buNone/>
            </a:pPr>
            <a:r>
              <a:rPr lang="en-GB" dirty="0">
                <a:solidFill>
                  <a:srgbClr val="0000FF"/>
                </a:solidFill>
                <a:latin typeface="Lucida Console" panose="020B0609040504020204" pitchFamily="49" charset="0"/>
              </a:rPr>
              <a:t>Install-Module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 err="1">
                <a:solidFill>
                  <a:srgbClr val="8A2BE2"/>
                </a:solidFill>
                <a:latin typeface="Lucida Console" panose="020B0609040504020204" pitchFamily="49" charset="0"/>
              </a:rPr>
              <a:t>sqlserver</a:t>
            </a:r>
            <a:r>
              <a:rPr lang="en-GB" dirty="0">
                <a:solidFill>
                  <a:srgbClr val="8A2BE2"/>
                </a:solidFill>
                <a:latin typeface="Lucida Console" panose="020B0609040504020204" pitchFamily="49" charset="0"/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6CD89D-942D-49FB-AB8F-D2B2F3D8A1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9583" y="1757360"/>
            <a:ext cx="4545097" cy="3987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331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el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e-DE" dirty="0"/>
              <a:t>What Can I Do?</a:t>
            </a:r>
          </a:p>
        </p:txBody>
      </p:sp>
      <p:sp>
        <p:nvSpPr>
          <p:cNvPr id="9219" name="Inhaltsplatzhalter 2"/>
          <p:cNvSpPr>
            <a:spLocks noGrp="1"/>
          </p:cNvSpPr>
          <p:nvPr>
            <p:ph idx="1"/>
          </p:nvPr>
        </p:nvSpPr>
        <p:spPr>
          <a:xfrm>
            <a:off x="6812691" y="1741705"/>
            <a:ext cx="4604952" cy="3859790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de-DE" sz="5400" dirty="0">
                <a:latin typeface="Consolas" panose="020B0609020204030204" pitchFamily="49" charset="0"/>
              </a:rPr>
              <a:t>It‘s </a:t>
            </a:r>
          </a:p>
          <a:p>
            <a:pPr marL="0" indent="0" algn="ctr">
              <a:buNone/>
            </a:pPr>
            <a:endParaRPr lang="de-DE" sz="5400" dirty="0">
              <a:latin typeface="Consolas" panose="020B0609020204030204" pitchFamily="49" charset="0"/>
            </a:endParaRPr>
          </a:p>
          <a:p>
            <a:pPr marL="0" indent="0" algn="ctr">
              <a:buNone/>
            </a:pPr>
            <a:r>
              <a:rPr lang="de-DE" sz="5400" dirty="0">
                <a:latin typeface="Consolas" panose="020B0609020204030204" pitchFamily="49" charset="0"/>
              </a:rPr>
              <a:t>PowerShell</a:t>
            </a:r>
          </a:p>
          <a:p>
            <a:pPr marL="0" indent="0" algn="ctr">
              <a:buNone/>
            </a:pPr>
            <a:endParaRPr lang="de-DE" sz="5400" dirty="0">
              <a:latin typeface="Consolas" panose="020B0609020204030204" pitchFamily="49" charset="0"/>
              <a:sym typeface="Wingdings" panose="05000000000000000000" pitchFamily="2" charset="2"/>
            </a:endParaRPr>
          </a:p>
          <a:p>
            <a:pPr marL="0" indent="0" algn="ctr">
              <a:buNone/>
            </a:pPr>
            <a:r>
              <a:rPr lang="de-DE" sz="5400" dirty="0">
                <a:latin typeface="Consolas" panose="020B0609020204030204" pitchFamily="49" charset="0"/>
                <a:sym typeface="Wingdings" panose="05000000000000000000" pitchFamily="2" charset="2"/>
              </a:rPr>
              <a:t></a:t>
            </a:r>
            <a:endParaRPr lang="de-DE" sz="54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401" y="1741705"/>
            <a:ext cx="4139298" cy="4536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161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el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de-DE" dirty="0"/>
              <a:t>Enough Chat Beardy – Show us some Code!</a:t>
            </a:r>
          </a:p>
        </p:txBody>
      </p:sp>
      <p:sp>
        <p:nvSpPr>
          <p:cNvPr id="9219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5" name="TextBox 4"/>
          <p:cNvSpPr txBox="1"/>
          <p:nvPr/>
        </p:nvSpPr>
        <p:spPr>
          <a:xfrm>
            <a:off x="1947637" y="2752687"/>
            <a:ext cx="3470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600" dirty="0"/>
              <a:t>Demo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8088" y="1772816"/>
            <a:ext cx="3562350" cy="405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00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e-DE" dirty="0"/>
              <a:t>Summary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  <a:p>
            <a:r>
              <a:rPr lang="de-DE" dirty="0"/>
              <a:t>SQL Server Provider enables you to navigate SQL Server like its a file structure</a:t>
            </a:r>
          </a:p>
          <a:p>
            <a:r>
              <a:rPr lang="de-DE" dirty="0"/>
              <a:t>It‘s just PowerShell and just SMO – Use Get-Member to find the methods</a:t>
            </a:r>
          </a:p>
          <a:p>
            <a:r>
              <a:rPr lang="de-DE" dirty="0"/>
              <a:t>There is no SSRS – Install-Module ReportingServicesTools </a:t>
            </a:r>
          </a:p>
          <a:p>
            <a:r>
              <a:rPr lang="de-DE" dirty="0"/>
              <a:t>dbatools is awesome!</a:t>
            </a:r>
          </a:p>
        </p:txBody>
      </p:sp>
    </p:spTree>
    <p:extLst>
      <p:ext uri="{BB962C8B-B14F-4D97-AF65-F5344CB8AC3E}">
        <p14:creationId xmlns:p14="http://schemas.microsoft.com/office/powerpoint/2010/main" val="3109724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nl-BE" dirty="0"/>
              <a:t>intro to dbatools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BE" dirty="0"/>
              <a:t>Born in           !</a:t>
            </a:r>
          </a:p>
        </p:txBody>
      </p:sp>
      <p:pic>
        <p:nvPicPr>
          <p:cNvPr id="4100" name="Picture 4" descr="belgium icon">
            <a:extLst>
              <a:ext uri="{FF2B5EF4-FFF2-40B4-BE49-F238E27FC236}">
                <a16:creationId xmlns:a16="http://schemas.microsoft.com/office/drawing/2014/main" id="{A3E4A08F-F4DA-4271-BEFC-FD476DAEEE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8295" y="3929242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409066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dbatools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025338F-2CDD-4866-93C4-1E33BC4D1A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6944" y="1834116"/>
            <a:ext cx="3658111" cy="3658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8780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>
            <a:spLocks noGrp="1"/>
          </p:cNvSpPr>
          <p:nvPr>
            <p:ph type="title"/>
          </p:nvPr>
        </p:nvSpPr>
        <p:spPr>
          <a:xfrm>
            <a:off x="838200" y="510089"/>
            <a:ext cx="10515600" cy="1325563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sz="4800" spc="-200">
                <a:solidFill>
                  <a:schemeClr val="accent5"/>
                </a:solidFill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Support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6" name="Tijdelijke aanduiding voor inhoud 2">
            <a:extLst>
              <a:ext uri="{FF2B5EF4-FFF2-40B4-BE49-F238E27FC236}">
                <a16:creationId xmlns:a16="http://schemas.microsoft.com/office/drawing/2014/main" id="{47206BE5-D55E-487E-8550-2215796D94EC}"/>
              </a:ext>
            </a:extLst>
          </p:cNvPr>
          <p:cNvSpPr txBox="1">
            <a:spLocks/>
          </p:cNvSpPr>
          <p:nvPr/>
        </p:nvSpPr>
        <p:spPr>
          <a:xfrm>
            <a:off x="838200" y="1773648"/>
            <a:ext cx="10515600" cy="38597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1"/>
              </a:buClr>
              <a:buFont typeface="Coo Hew" pitchFamily="2" charset="0"/>
              <a:buChar char="×"/>
              <a:defRPr sz="2400" kern="1200">
                <a:solidFill>
                  <a:schemeClr val="tx1"/>
                </a:solidFill>
                <a:latin typeface="Work Sans" panose="00000500000000000000" pitchFamily="2" charset="0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Work Sans" panose="00000500000000000000" pitchFamily="2" charset="0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Work Sans" panose="00000500000000000000" pitchFamily="2" charset="0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Work Sans" panose="00000500000000000000" pitchFamily="2" charset="0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Work Sans" panose="000005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SQL Server 2000 – 2017</a:t>
            </a:r>
          </a:p>
          <a:p>
            <a:r>
              <a:rPr lang="en-US" dirty="0"/>
              <a:t>Express – Enterprise Edition</a:t>
            </a:r>
          </a:p>
          <a:p>
            <a:r>
              <a:rPr lang="en-US" dirty="0"/>
              <a:t>Clustered and stand-alone instances</a:t>
            </a:r>
          </a:p>
          <a:p>
            <a:r>
              <a:rPr lang="en-US" dirty="0"/>
              <a:t>Windows and SQL authentication</a:t>
            </a:r>
          </a:p>
          <a:p>
            <a:r>
              <a:rPr lang="en-US" dirty="0"/>
              <a:t>Default and named instances</a:t>
            </a:r>
          </a:p>
          <a:p>
            <a:r>
              <a:rPr lang="en-US" dirty="0"/>
              <a:t>Multiple instances on one server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1713517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>
            <a:spLocks noGrp="1"/>
          </p:cNvSpPr>
          <p:nvPr>
            <p:ph type="title"/>
          </p:nvPr>
        </p:nvSpPr>
        <p:spPr>
          <a:xfrm>
            <a:off x="838200" y="576997"/>
            <a:ext cx="10515600" cy="1325563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sz="4800" spc="-200">
                <a:solidFill>
                  <a:schemeClr val="accent5"/>
                </a:solidFill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System Requirements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923215" y="1678935"/>
            <a:ext cx="5027082" cy="29274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3530" u="sng" dirty="0">
                <a:latin typeface="Space Mono" panose="02000509040000020004"/>
              </a:rPr>
              <a:t>Minimum</a:t>
            </a:r>
            <a:br>
              <a:rPr lang="en-US" sz="3530" b="1" u="sng" dirty="0">
                <a:latin typeface="Space Mono" panose="02000509040000020004"/>
              </a:rPr>
            </a:br>
            <a:r>
              <a:rPr lang="en-US" sz="2353" b="1" u="sng" dirty="0">
                <a:latin typeface="Space Mono" panose="02000509040000020004"/>
              </a:rPr>
              <a:t> </a:t>
            </a:r>
            <a:endParaRPr lang="en-US" sz="3530" b="1" u="sng" dirty="0">
              <a:latin typeface="Space Mono" panose="02000509040000020004"/>
            </a:endParaRPr>
          </a:p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1569" dirty="0">
                <a:latin typeface="Space Mono" panose="02000509040000020004"/>
              </a:rPr>
              <a:t>Client</a:t>
            </a:r>
          </a:p>
          <a:p>
            <a:pPr marL="336248" indent="-336248">
              <a:buFont typeface="Arial" panose="020B0604020202020204" pitchFamily="34" charset="0"/>
              <a:buChar char="•"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1569" dirty="0">
                <a:latin typeface="Space Mono" panose="02000509040000020004"/>
              </a:rPr>
              <a:t>PowerShell v3</a:t>
            </a:r>
            <a:br>
              <a:rPr lang="en-US" sz="1569" dirty="0">
                <a:latin typeface="Space Mono" panose="02000509040000020004"/>
              </a:rPr>
            </a:br>
            <a:endParaRPr lang="en-US" sz="1569" dirty="0">
              <a:latin typeface="Space Mono" panose="02000509040000020004"/>
            </a:endParaRPr>
          </a:p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1569" dirty="0">
                <a:latin typeface="Space Mono" panose="02000509040000020004"/>
              </a:rPr>
              <a:t>Server</a:t>
            </a:r>
          </a:p>
          <a:p>
            <a:pPr marL="336248" indent="-336248">
              <a:buFont typeface="Arial" panose="020B0604020202020204" pitchFamily="34" charset="0"/>
              <a:buChar char="•"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1569" dirty="0">
                <a:latin typeface="Space Mono" panose="02000509040000020004"/>
              </a:rPr>
              <a:t>SQL Server 2000</a:t>
            </a:r>
          </a:p>
          <a:p>
            <a:pPr marL="336248" indent="-336248">
              <a:buFont typeface="Arial" panose="020B0604020202020204" pitchFamily="34" charset="0"/>
              <a:buChar char="•"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1569" dirty="0">
                <a:latin typeface="Space Mono" panose="02000509040000020004"/>
              </a:rPr>
              <a:t>No PowerShell for pure SQL commands</a:t>
            </a:r>
          </a:p>
          <a:p>
            <a:pPr marL="336248" indent="-336248">
              <a:buFont typeface="Arial" panose="020B0604020202020204" pitchFamily="34" charset="0"/>
              <a:buChar char="•"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1569" dirty="0">
                <a:latin typeface="Space Mono" panose="02000509040000020004"/>
              </a:rPr>
              <a:t>PowerShell v2 for Windows commands</a:t>
            </a:r>
          </a:p>
          <a:p>
            <a:pPr marL="336248" indent="-336248">
              <a:buFont typeface="Arial" panose="020B0604020202020204" pitchFamily="34" charset="0"/>
              <a:buChar char="•"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1569" dirty="0">
                <a:latin typeface="Space Mono" panose="02000509040000020004"/>
              </a:rPr>
              <a:t>PowerShell remoting enabled for Windows commands</a:t>
            </a:r>
          </a:p>
        </p:txBody>
      </p:sp>
      <p:sp>
        <p:nvSpPr>
          <p:cNvPr id="6" name="Rectangle 5"/>
          <p:cNvSpPr/>
          <p:nvPr/>
        </p:nvSpPr>
        <p:spPr>
          <a:xfrm>
            <a:off x="6433756" y="1685189"/>
            <a:ext cx="5525309" cy="30482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3530" u="sng" dirty="0">
                <a:latin typeface="Space Mono" panose="02000509040000020004"/>
              </a:rPr>
              <a:t>Recommended</a:t>
            </a:r>
            <a:br>
              <a:rPr lang="en-US" sz="1961" b="1" u="sng" dirty="0">
                <a:latin typeface="Space Mono" panose="02000509040000020004"/>
              </a:rPr>
            </a:br>
            <a:endParaRPr lang="en-US" sz="1961" b="1" u="sng" dirty="0">
              <a:latin typeface="Space Mono" panose="02000509040000020004"/>
            </a:endParaRPr>
          </a:p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1569" dirty="0">
                <a:latin typeface="Space Mono" panose="02000509040000020004"/>
              </a:rPr>
              <a:t>Client</a:t>
            </a:r>
          </a:p>
          <a:p>
            <a:pPr marL="336248" indent="-336248">
              <a:buFont typeface="Arial" panose="020B0604020202020204" pitchFamily="34" charset="0"/>
              <a:buChar char="•"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1569" dirty="0">
                <a:latin typeface="Space Mono" panose="02000509040000020004"/>
              </a:rPr>
              <a:t>PowerShell v5.1</a:t>
            </a:r>
            <a:br>
              <a:rPr lang="en-US" sz="1569" dirty="0">
                <a:latin typeface="Space Mono" panose="02000509040000020004"/>
              </a:rPr>
            </a:br>
            <a:endParaRPr lang="en-US" sz="1569" dirty="0">
              <a:latin typeface="Space Mono" panose="02000509040000020004"/>
            </a:endParaRPr>
          </a:p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1569" dirty="0">
                <a:latin typeface="Space Mono" panose="02000509040000020004"/>
              </a:rPr>
              <a:t>Server</a:t>
            </a:r>
          </a:p>
          <a:p>
            <a:pPr marL="336248" indent="-336248">
              <a:buFont typeface="Arial" panose="020B0604020202020204" pitchFamily="34" charset="0"/>
              <a:buChar char="•"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1569" dirty="0">
                <a:latin typeface="Space Mono" panose="02000509040000020004"/>
              </a:rPr>
              <a:t>SQL Server 2008R2+</a:t>
            </a:r>
          </a:p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endParaRPr lang="en-US" sz="1961" dirty="0">
              <a:latin typeface="Space Mono" panose="02000509040000020004"/>
            </a:endParaRPr>
          </a:p>
          <a:p>
            <a:pPr marL="336248" lvl="3" indent="-336248">
              <a:buFont typeface="Arial" panose="020B0604020202020204" pitchFamily="34" charset="0"/>
              <a:buChar char="•"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endParaRPr lang="en-US" sz="1961" dirty="0">
              <a:latin typeface="Space Mono" panose="02000509040000020004"/>
            </a:endParaRPr>
          </a:p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endParaRPr lang="en-US" sz="1961" dirty="0">
              <a:latin typeface="Space Mono" panose="02000509040000020004"/>
            </a:endParaRPr>
          </a:p>
        </p:txBody>
      </p:sp>
    </p:spTree>
    <p:extLst>
      <p:ext uri="{BB962C8B-B14F-4D97-AF65-F5344CB8AC3E}">
        <p14:creationId xmlns:p14="http://schemas.microsoft.com/office/powerpoint/2010/main" val="350165353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>
            <a:spLocks noGrp="1"/>
          </p:cNvSpPr>
          <p:nvPr>
            <p:ph type="title"/>
          </p:nvPr>
        </p:nvSpPr>
        <p:spPr>
          <a:xfrm>
            <a:off x="838200" y="454333"/>
            <a:ext cx="10515600" cy="1325563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sz="4800" spc="-200">
                <a:solidFill>
                  <a:schemeClr val="accent5"/>
                </a:solidFill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Install is easy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824285" y="1365552"/>
            <a:ext cx="10900815" cy="49135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2600" b="1" dirty="0"/>
              <a:t>PowerShell Gallery</a:t>
            </a:r>
          </a:p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endParaRPr lang="en-US" sz="1961" dirty="0"/>
          </a:p>
          <a:p>
            <a:pPr marL="448330" indent="-448330">
              <a:buFont typeface="Arial" panose="020B0604020202020204" pitchFamily="34" charset="0"/>
              <a:buChar char="•"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2353" dirty="0"/>
              <a:t>Install-Module </a:t>
            </a:r>
            <a:r>
              <a:rPr lang="en-US" sz="2353" dirty="0" err="1"/>
              <a:t>dbatools</a:t>
            </a:r>
            <a:endParaRPr lang="en-US" sz="2353" dirty="0"/>
          </a:p>
          <a:p>
            <a:pPr marL="448330" indent="-448330">
              <a:buFont typeface="Arial" panose="020B0604020202020204" pitchFamily="34" charset="0"/>
              <a:buChar char="•"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2353" dirty="0"/>
              <a:t>Install-Module dbatools –Scope </a:t>
            </a:r>
            <a:r>
              <a:rPr lang="en-US" sz="2353" dirty="0" err="1"/>
              <a:t>CurrentUser</a:t>
            </a:r>
            <a:br>
              <a:rPr lang="en-US" sz="2353" dirty="0"/>
            </a:br>
            <a:br>
              <a:rPr lang="en-US" sz="1961" dirty="0"/>
            </a:br>
            <a:endParaRPr lang="en-US" sz="1961" b="1" u="sng" dirty="0"/>
          </a:p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2600" b="1" dirty="0"/>
              <a:t>GitHub – dbatools.io/</a:t>
            </a:r>
            <a:r>
              <a:rPr lang="en-US" sz="2600" b="1" dirty="0" err="1"/>
              <a:t>git</a:t>
            </a:r>
            <a:endParaRPr lang="en-US" sz="2600" b="1" dirty="0"/>
          </a:p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endParaRPr lang="en-US" sz="1961" dirty="0"/>
          </a:p>
          <a:p>
            <a:pPr marL="448330" indent="-448330">
              <a:buFont typeface="Arial" panose="020B0604020202020204" pitchFamily="34" charset="0"/>
              <a:buChar char="•"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2353" dirty="0"/>
              <a:t>Invoke-Expression (Invoke-</a:t>
            </a:r>
            <a:r>
              <a:rPr lang="en-US" sz="2353" dirty="0" err="1"/>
              <a:t>WebRequest</a:t>
            </a:r>
            <a:r>
              <a:rPr lang="en-US" sz="2353" dirty="0"/>
              <a:t> https://dbatools.io/in)</a:t>
            </a:r>
            <a:br>
              <a:rPr lang="en-US" sz="1961" dirty="0"/>
            </a:br>
            <a:endParaRPr lang="en-US" sz="1961" dirty="0"/>
          </a:p>
          <a:p>
            <a:pPr marL="448330" indent="-448330">
              <a:buFont typeface="Arial" panose="020B0604020202020204" pitchFamily="34" charset="0"/>
              <a:buChar char="•"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endParaRPr lang="en-US" sz="1961" b="1" u="sng" dirty="0"/>
          </a:p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2600" b="1" dirty="0"/>
              <a:t>Offline installer</a:t>
            </a:r>
          </a:p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endParaRPr lang="en-US" sz="2353" dirty="0"/>
          </a:p>
          <a:p>
            <a:pPr marL="448330" indent="-448330">
              <a:buFont typeface="Arial" panose="020B0604020202020204" pitchFamily="34" charset="0"/>
              <a:buChar char="•"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2353" dirty="0"/>
              <a:t>dbatools.io/offline</a:t>
            </a:r>
          </a:p>
        </p:txBody>
      </p:sp>
    </p:spTree>
    <p:extLst>
      <p:ext uri="{BB962C8B-B14F-4D97-AF65-F5344CB8AC3E}">
        <p14:creationId xmlns:p14="http://schemas.microsoft.com/office/powerpoint/2010/main" val="2094697927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>
            <a:spLocks noGrp="1"/>
          </p:cNvSpPr>
          <p:nvPr>
            <p:ph type="title"/>
          </p:nvPr>
        </p:nvSpPr>
        <p:spPr>
          <a:xfrm>
            <a:off x="838200" y="510089"/>
            <a:ext cx="10515600" cy="1325563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sz="4800" spc="-200">
                <a:solidFill>
                  <a:schemeClr val="accent5"/>
                </a:solidFill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So easy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3" name="win7install">
            <a:hlinkClick r:id="" action="ppaction://media"/>
            <a:extLst>
              <a:ext uri="{FF2B5EF4-FFF2-40B4-BE49-F238E27FC236}">
                <a16:creationId xmlns:a16="http://schemas.microsoft.com/office/drawing/2014/main" id="{C1F2B243-D6CF-4B4A-B1D7-2C7BFC873B7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14993" y="1324304"/>
            <a:ext cx="8962014" cy="5041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72042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52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Agenda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838200" y="1628684"/>
            <a:ext cx="10515600" cy="4298780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nl-BE" dirty="0" err="1"/>
              <a:t>PowerShell</a:t>
            </a:r>
            <a:r>
              <a:rPr lang="nl-BE" dirty="0"/>
              <a:t> </a:t>
            </a:r>
            <a:r>
              <a:rPr lang="nl-BE" dirty="0" err="1"/>
              <a:t>essentials</a:t>
            </a:r>
            <a:r>
              <a:rPr lang="nl-BE" dirty="0"/>
              <a:t> </a:t>
            </a:r>
            <a:r>
              <a:rPr lang="nl-BE" dirty="0" err="1"/>
              <a:t>for</a:t>
            </a:r>
            <a:r>
              <a:rPr lang="nl-BE" dirty="0"/>
              <a:t> the SQL Server DBA</a:t>
            </a:r>
          </a:p>
          <a:p>
            <a:r>
              <a:rPr lang="nl-BE" dirty="0"/>
              <a:t>Introduction to the </a:t>
            </a:r>
            <a:r>
              <a:rPr lang="nl-BE" dirty="0" err="1"/>
              <a:t>SqlServer</a:t>
            </a:r>
            <a:r>
              <a:rPr lang="nl-BE" dirty="0"/>
              <a:t> provider</a:t>
            </a:r>
          </a:p>
          <a:p>
            <a:r>
              <a:rPr lang="nl-BE" dirty="0"/>
              <a:t>Introduction to dbatools</a:t>
            </a:r>
          </a:p>
          <a:p>
            <a:r>
              <a:rPr lang="nl-BE" dirty="0"/>
              <a:t>Lunch</a:t>
            </a:r>
          </a:p>
          <a:p>
            <a:r>
              <a:rPr lang="nl-BE" dirty="0" err="1"/>
              <a:t>PowerShell</a:t>
            </a:r>
            <a:r>
              <a:rPr lang="nl-BE" dirty="0"/>
              <a:t> in </a:t>
            </a:r>
            <a:r>
              <a:rPr lang="en-GB" dirty="0"/>
              <a:t>practice</a:t>
            </a:r>
            <a:r>
              <a:rPr lang="nl-BE" dirty="0"/>
              <a:t>: </a:t>
            </a:r>
            <a:r>
              <a:rPr lang="nl-BE" dirty="0" err="1"/>
              <a:t>Gather</a:t>
            </a:r>
            <a:r>
              <a:rPr lang="nl-BE" dirty="0"/>
              <a:t> </a:t>
            </a:r>
            <a:r>
              <a:rPr lang="nl-BE" dirty="0" err="1"/>
              <a:t>your</a:t>
            </a:r>
            <a:r>
              <a:rPr lang="nl-BE" dirty="0"/>
              <a:t> servers</a:t>
            </a:r>
          </a:p>
          <a:p>
            <a:r>
              <a:rPr lang="nl-BE" dirty="0" err="1"/>
              <a:t>PowerShell</a:t>
            </a:r>
            <a:r>
              <a:rPr lang="nl-BE" dirty="0"/>
              <a:t> in </a:t>
            </a:r>
            <a:r>
              <a:rPr lang="nl-BE" dirty="0" err="1"/>
              <a:t>practice</a:t>
            </a:r>
            <a:r>
              <a:rPr lang="nl-BE" dirty="0"/>
              <a:t>: </a:t>
            </a:r>
            <a:r>
              <a:rPr lang="nl-BE" dirty="0" err="1"/>
              <a:t>Checking</a:t>
            </a:r>
            <a:r>
              <a:rPr lang="nl-BE" dirty="0"/>
              <a:t> SQL Server </a:t>
            </a:r>
            <a:r>
              <a:rPr lang="nl-BE" dirty="0" err="1"/>
              <a:t>through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ages</a:t>
            </a:r>
          </a:p>
          <a:p>
            <a:r>
              <a:rPr lang="nl-BE" dirty="0"/>
              <a:t>PowerShell Pester in </a:t>
            </a:r>
            <a:r>
              <a:rPr lang="nl-BE" dirty="0" err="1"/>
              <a:t>practice</a:t>
            </a:r>
            <a:r>
              <a:rPr lang="nl-BE" dirty="0"/>
              <a:t>: </a:t>
            </a:r>
            <a:r>
              <a:rPr lang="nl-BE" dirty="0" err="1"/>
              <a:t>Checking</a:t>
            </a:r>
            <a:r>
              <a:rPr lang="nl-BE" dirty="0"/>
              <a:t> your SQL Servers right </a:t>
            </a:r>
            <a:r>
              <a:rPr lang="nl-BE" dirty="0" err="1"/>
              <a:t>now</a:t>
            </a:r>
          </a:p>
          <a:p>
            <a:r>
              <a:rPr lang="nl-BE" dirty="0"/>
              <a:t>dbatools development in practice: The story of Get-DbaWaitStatistic</a:t>
            </a:r>
          </a:p>
          <a:p>
            <a:r>
              <a:rPr lang="nl-BE" dirty="0"/>
              <a:t>SQL PowerShell administration in practice: Scheduling a PS task in SQL Agent</a:t>
            </a:r>
          </a:p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16427391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Shape 460"/>
          <p:cNvSpPr/>
          <p:nvPr/>
        </p:nvSpPr>
        <p:spPr>
          <a:xfrm>
            <a:off x="974758" y="1742571"/>
            <a:ext cx="10943602" cy="3910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4832" rIns="44832">
            <a:spAutoFit/>
          </a:bodyPr>
          <a:lstStyle/>
          <a:p>
            <a:pPr marL="560413" indent="-560413" defTabSz="914471">
              <a:lnSpc>
                <a:spcPct val="90000"/>
              </a:lnSpc>
              <a:spcBef>
                <a:spcPts val="883"/>
              </a:spcBef>
              <a:buSzPct val="90000"/>
              <a:buFont typeface="Arial" panose="020B0604020202020204" pitchFamily="34" charset="0"/>
              <a:buChar char="•"/>
              <a:defRPr sz="39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2600" dirty="0"/>
              <a:t>Extensive documentation within each command</a:t>
            </a:r>
            <a:br>
              <a:rPr lang="en-US" sz="2600" dirty="0"/>
            </a:br>
            <a:r>
              <a:rPr lang="en-US" sz="2600" dirty="0"/>
              <a:t>     Get-Help Start-</a:t>
            </a:r>
            <a:r>
              <a:rPr lang="en-US" sz="2600" dirty="0" err="1"/>
              <a:t>DbaMigration</a:t>
            </a:r>
            <a:r>
              <a:rPr lang="en-US" sz="2600" dirty="0"/>
              <a:t> –Detailed</a:t>
            </a:r>
            <a:br>
              <a:rPr lang="en-US" sz="2600" dirty="0"/>
            </a:br>
            <a:endParaRPr lang="en-US" sz="2600" dirty="0"/>
          </a:p>
          <a:p>
            <a:pPr marL="560413" indent="-560413" defTabSz="914471">
              <a:lnSpc>
                <a:spcPct val="90000"/>
              </a:lnSpc>
              <a:spcBef>
                <a:spcPts val="883"/>
              </a:spcBef>
              <a:buSzPct val="90000"/>
              <a:buFont typeface="Arial" panose="020B0604020202020204" pitchFamily="34" charset="0"/>
              <a:buChar char="•"/>
              <a:defRPr sz="39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2600" dirty="0"/>
              <a:t>Extensive documentation on dbatools.io</a:t>
            </a:r>
          </a:p>
          <a:p>
            <a:pPr defTabSz="914471">
              <a:lnSpc>
                <a:spcPct val="90000"/>
              </a:lnSpc>
              <a:spcBef>
                <a:spcPts val="883"/>
              </a:spcBef>
              <a:buSzPct val="90000"/>
              <a:defRPr sz="39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2600" dirty="0"/>
              <a:t>         dbatools.io/Start-</a:t>
            </a:r>
            <a:r>
              <a:rPr lang="en-US" sz="2600" dirty="0" err="1"/>
              <a:t>DbaMigration</a:t>
            </a:r>
            <a:endParaRPr lang="en-US" sz="2600" dirty="0"/>
          </a:p>
          <a:p>
            <a:pPr defTabSz="914471">
              <a:lnSpc>
                <a:spcPct val="90000"/>
              </a:lnSpc>
              <a:spcBef>
                <a:spcPts val="883"/>
              </a:spcBef>
              <a:buSzPct val="90000"/>
              <a:defRPr sz="39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2600" dirty="0"/>
              <a:t>         dbatools.io/Repair-</a:t>
            </a:r>
            <a:r>
              <a:rPr lang="en-US" sz="2600" dirty="0" err="1"/>
              <a:t>DbaOrphanUser</a:t>
            </a:r>
            <a:br>
              <a:rPr lang="en-US" sz="2600" dirty="0"/>
            </a:br>
            <a:endParaRPr lang="en-US" sz="2600" dirty="0"/>
          </a:p>
          <a:p>
            <a:pPr marL="560413" indent="-560413" defTabSz="914471">
              <a:lnSpc>
                <a:spcPct val="90000"/>
              </a:lnSpc>
              <a:spcBef>
                <a:spcPts val="883"/>
              </a:spcBef>
              <a:buSzPct val="90000"/>
              <a:buFont typeface="Arial" panose="020B0604020202020204" pitchFamily="34" charset="0"/>
              <a:buChar char="•"/>
              <a:defRPr sz="39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2600" dirty="0"/>
              <a:t>Some commands have videos</a:t>
            </a:r>
          </a:p>
          <a:p>
            <a:pPr defTabSz="914471">
              <a:lnSpc>
                <a:spcPct val="90000"/>
              </a:lnSpc>
              <a:spcBef>
                <a:spcPts val="883"/>
              </a:spcBef>
              <a:buSzPct val="90000"/>
              <a:defRPr sz="39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2600" dirty="0"/>
              <a:t>         dbatools.io/</a:t>
            </a:r>
            <a:r>
              <a:rPr lang="en-US" sz="2600" dirty="0" err="1"/>
              <a:t>youtube</a:t>
            </a:r>
            <a:endParaRPr lang="en-US" sz="2600" dirty="0"/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DD1D9936-0DF0-43F4-8FE8-651243092C54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027257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Space Mono" panose="02000509040000020004" pitchFamily="49" charset="0"/>
                <a:ea typeface="+mj-ea"/>
                <a:cs typeface="+mj-cs"/>
              </a:defRPr>
            </a:lvl1pPr>
          </a:lstStyle>
          <a:p>
            <a:r>
              <a:rPr lang="nl-BE" dirty="0"/>
              <a:t>How to Get-Help</a:t>
            </a:r>
          </a:p>
        </p:txBody>
      </p:sp>
    </p:spTree>
    <p:extLst>
      <p:ext uri="{BB962C8B-B14F-4D97-AF65-F5344CB8AC3E}">
        <p14:creationId xmlns:p14="http://schemas.microsoft.com/office/powerpoint/2010/main" val="593241748"/>
      </p:ext>
    </p:extLst>
  </p:cSld>
  <p:clrMapOvr>
    <a:masterClrMapping/>
  </p:clrMapOvr>
  <p:transition spd="slow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256"/>
          <p:cNvSpPr txBox="1">
            <a:spLocks/>
          </p:cNvSpPr>
          <p:nvPr/>
        </p:nvSpPr>
        <p:spPr>
          <a:xfrm>
            <a:off x="269404" y="628041"/>
            <a:ext cx="11653193" cy="1121079"/>
          </a:xfrm>
          <a:prstGeom prst="rect">
            <a:avLst/>
          </a:prstGeom>
        </p:spPr>
        <p:txBody>
          <a:bodyPr lIns="0" tIns="0" rIns="0" bIns="0" anchor="t">
            <a:normAutofit fontScale="97500"/>
          </a:bodyPr>
          <a:lstStyle>
            <a:lvl1pPr marL="0" marR="0" indent="0" algn="l" defTabSz="931388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0" i="0" u="none" strike="noStrike" cap="none" spc="-200" baseline="0">
                <a:ln>
                  <a:noFill/>
                </a:ln>
                <a:solidFill>
                  <a:schemeClr val="accent5"/>
                </a:solidFill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Segoe UI Light"/>
              </a:defRPr>
            </a:lvl1pPr>
            <a:lvl2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/>
            <a:endParaRPr lang="en-US" sz="3922" dirty="0">
              <a:solidFill>
                <a:schemeClr val="bg2"/>
              </a:solidFill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837374" y="2861235"/>
            <a:ext cx="1603324" cy="8166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707" dirty="0"/>
              <a:t>demo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7670619-28EF-4291-AD55-6B7D89B9AB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6944" y="1834116"/>
            <a:ext cx="3658111" cy="3658111"/>
          </a:xfrm>
          <a:prstGeom prst="rect">
            <a:avLst/>
          </a:prstGeom>
        </p:spPr>
      </p:pic>
      <p:sp>
        <p:nvSpPr>
          <p:cNvPr id="12" name="Titel 1">
            <a:extLst>
              <a:ext uri="{FF2B5EF4-FFF2-40B4-BE49-F238E27FC236}">
                <a16:creationId xmlns:a16="http://schemas.microsoft.com/office/drawing/2014/main" id="{77175A70-9B4A-4190-997D-02C84EB41DED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027257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Space Mono" panose="02000509040000020004" pitchFamily="49" charset="0"/>
                <a:ea typeface="+mj-ea"/>
                <a:cs typeface="+mj-cs"/>
              </a:defRPr>
            </a:lvl1pPr>
          </a:lstStyle>
          <a:p>
            <a:r>
              <a:rPr lang="nl-BE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520893273"/>
      </p:ext>
    </p:extLst>
  </p:cSld>
  <p:clrMapOvr>
    <a:masterClrMapping/>
  </p:clrMapOvr>
  <p:transition spd="slow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mage result for fries emoji">
            <a:extLst>
              <a:ext uri="{FF2B5EF4-FFF2-40B4-BE49-F238E27FC236}">
                <a16:creationId xmlns:a16="http://schemas.microsoft.com/office/drawing/2014/main" id="{EC82A610-5825-477D-9CBA-D0891589AD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5877" y="1764322"/>
            <a:ext cx="4639408" cy="4639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Ondertitel 2">
            <a:extLst>
              <a:ext uri="{FF2B5EF4-FFF2-40B4-BE49-F238E27FC236}">
                <a16:creationId xmlns:a16="http://schemas.microsoft.com/office/drawing/2014/main" id="{CFF5132D-1FD0-4699-A89E-ADCFBE4EA6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93581" y="571845"/>
            <a:ext cx="9144000" cy="741139"/>
          </a:xfrm>
        </p:spPr>
        <p:txBody>
          <a:bodyPr>
            <a:noAutofit/>
          </a:bodyPr>
          <a:lstStyle/>
          <a:p>
            <a:r>
              <a:rPr lang="nl-BE" sz="4800" dirty="0"/>
              <a:t>Lunch</a:t>
            </a:r>
          </a:p>
        </p:txBody>
      </p:sp>
    </p:spTree>
    <p:extLst>
      <p:ext uri="{BB962C8B-B14F-4D97-AF65-F5344CB8AC3E}">
        <p14:creationId xmlns:p14="http://schemas.microsoft.com/office/powerpoint/2010/main" val="50342196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br>
              <a:rPr lang="nl-BE" dirty="0"/>
            </a:br>
            <a:r>
              <a:rPr lang="nl-BE" dirty="0"/>
              <a:t>PowerShell in Practice: </a:t>
            </a:r>
            <a:br>
              <a:rPr lang="nl-BE" dirty="0"/>
            </a:br>
            <a:r>
              <a:rPr lang="nl-BE" dirty="0"/>
              <a:t>Gather Your Servers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BE" dirty="0"/>
              <a:t>Automating the collection of your SQL Instances</a:t>
            </a:r>
          </a:p>
        </p:txBody>
      </p:sp>
    </p:spTree>
    <p:extLst>
      <p:ext uri="{BB962C8B-B14F-4D97-AF65-F5344CB8AC3E}">
        <p14:creationId xmlns:p14="http://schemas.microsoft.com/office/powerpoint/2010/main" val="50845481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pace Mono" panose="02000509040000020004" pitchFamily="49" charset="0"/>
                <a:ea typeface="+mj-ea"/>
                <a:cs typeface="+mj-cs"/>
              </a:defRPr>
            </a:lvl1pPr>
          </a:lstStyle>
          <a:p>
            <a:r>
              <a:rPr lang="nl-BE" dirty="0" err="1"/>
              <a:t>PowerShell</a:t>
            </a:r>
            <a:r>
              <a:rPr lang="nl-BE" dirty="0"/>
              <a:t> </a:t>
            </a:r>
            <a:r>
              <a:rPr lang="nl-BE" dirty="0" err="1"/>
              <a:t>imports</a:t>
            </a:r>
            <a:r>
              <a:rPr lang="nl-BE" dirty="0"/>
              <a:t> </a:t>
            </a:r>
            <a:r>
              <a:rPr lang="nl-BE" dirty="0" err="1"/>
              <a:t>all</a:t>
            </a:r>
            <a:r>
              <a:rPr lang="nl-BE" dirty="0"/>
              <a:t> types of files:</a:t>
            </a:r>
          </a:p>
        </p:txBody>
      </p:sp>
      <p:sp>
        <p:nvSpPr>
          <p:cNvPr id="3" name="Tijdelijke aanduiding voor inhoud 2"/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1"/>
              </a:buClr>
              <a:buFont typeface="Coo Hew" pitchFamily="2" charset="0"/>
              <a:buChar char="×"/>
              <a:defRPr sz="2400" kern="1200">
                <a:solidFill>
                  <a:schemeClr val="tx1"/>
                </a:solidFill>
                <a:latin typeface="Work Sans" panose="00000500000000000000" pitchFamily="2" charset="0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Work Sans" panose="00000500000000000000" pitchFamily="2" charset="0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Work Sans" panose="00000500000000000000" pitchFamily="2" charset="0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Work Sans" panose="00000500000000000000" pitchFamily="2" charset="0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Work Sans" panose="000005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sz="4400" dirty="0"/>
              <a:t>.</a:t>
            </a:r>
            <a:r>
              <a:rPr lang="nl-BE" sz="4400" dirty="0" err="1"/>
              <a:t>txt</a:t>
            </a:r>
            <a:endParaRPr lang="nl-BE" sz="4400" dirty="0"/>
          </a:p>
          <a:p>
            <a:r>
              <a:rPr lang="nl-BE" sz="4400" dirty="0"/>
              <a:t>.</a:t>
            </a:r>
            <a:r>
              <a:rPr lang="nl-BE" sz="4400" dirty="0" err="1"/>
              <a:t>csv</a:t>
            </a:r>
            <a:endParaRPr lang="nl-BE" sz="4400" dirty="0"/>
          </a:p>
          <a:p>
            <a:r>
              <a:rPr lang="nl-BE" sz="4400" dirty="0"/>
              <a:t> XML</a:t>
            </a:r>
          </a:p>
          <a:p>
            <a:r>
              <a:rPr lang="nl-BE" sz="4400" dirty="0"/>
              <a:t> JSON</a:t>
            </a:r>
          </a:p>
          <a:p>
            <a:r>
              <a:rPr lang="nl-BE" sz="4400" dirty="0"/>
              <a:t>.xlsx</a:t>
            </a:r>
          </a:p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33220761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nagit_PPTD55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7754"/>
            <a:ext cx="12192000" cy="6354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92403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256"/>
          <p:cNvSpPr txBox="1">
            <a:spLocks/>
          </p:cNvSpPr>
          <p:nvPr/>
        </p:nvSpPr>
        <p:spPr>
          <a:xfrm>
            <a:off x="269404" y="628041"/>
            <a:ext cx="11653193" cy="1121079"/>
          </a:xfrm>
          <a:prstGeom prst="rect">
            <a:avLst/>
          </a:prstGeom>
        </p:spPr>
        <p:txBody>
          <a:bodyPr lIns="0" tIns="0" rIns="0" bIns="0" anchor="t">
            <a:normAutofit fontScale="97500"/>
          </a:bodyPr>
          <a:lstStyle>
            <a:lvl1pPr marL="0" marR="0" indent="0" algn="l" defTabSz="931388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0" i="0" u="none" strike="noStrike" cap="none" spc="-200" baseline="0">
                <a:ln>
                  <a:noFill/>
                </a:ln>
                <a:solidFill>
                  <a:schemeClr val="accent5"/>
                </a:solidFill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Segoe UI Light"/>
              </a:defRPr>
            </a:lvl1pPr>
            <a:lvl2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/>
            <a:endParaRPr lang="en-US" sz="3922" dirty="0">
              <a:solidFill>
                <a:schemeClr val="bg2"/>
              </a:solidFill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nl-BE" dirty="0" err="1"/>
              <a:t>Gather</a:t>
            </a:r>
            <a:r>
              <a:rPr lang="nl-BE" dirty="0"/>
              <a:t> </a:t>
            </a:r>
            <a:r>
              <a:rPr lang="nl-BE" dirty="0" err="1"/>
              <a:t>your</a:t>
            </a:r>
            <a:r>
              <a:rPr lang="nl-BE" dirty="0"/>
              <a:t> Servers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837374" y="2861235"/>
            <a:ext cx="1603324" cy="8166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707" dirty="0"/>
              <a:t>demo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7670619-28EF-4291-AD55-6B7D89B9AB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6944" y="2260396"/>
            <a:ext cx="3658111" cy="3658111"/>
          </a:xfrm>
          <a:prstGeom prst="rect">
            <a:avLst/>
          </a:prstGeom>
        </p:spPr>
      </p:pic>
      <p:sp>
        <p:nvSpPr>
          <p:cNvPr id="12" name="Titel 1">
            <a:extLst>
              <a:ext uri="{FF2B5EF4-FFF2-40B4-BE49-F238E27FC236}">
                <a16:creationId xmlns:a16="http://schemas.microsoft.com/office/drawing/2014/main" id="{77175A70-9B4A-4190-997D-02C84EB41DED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027257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Space Mono" panose="02000509040000020004" pitchFamily="49" charset="0"/>
                <a:ea typeface="+mj-ea"/>
                <a:cs typeface="+mj-cs"/>
              </a:defRPr>
            </a:lvl1pPr>
          </a:lstStyle>
          <a:p>
            <a:r>
              <a:rPr lang="nl-BE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706929660"/>
      </p:ext>
    </p:extLst>
  </p:cSld>
  <p:clrMapOvr>
    <a:masterClrMapping/>
  </p:clrMapOvr>
  <p:transition spd="slow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pace Mono" panose="02000509040000020004" pitchFamily="49" charset="0"/>
                <a:ea typeface="+mj-ea"/>
                <a:cs typeface="+mj-cs"/>
              </a:defRPr>
            </a:lvl1pPr>
          </a:lstStyle>
          <a:p>
            <a:r>
              <a:rPr lang="nl-BE"/>
              <a:t>Profile</a:t>
            </a:r>
            <a:endParaRPr lang="nl-BE" dirty="0"/>
          </a:p>
        </p:txBody>
      </p:sp>
      <p:sp>
        <p:nvSpPr>
          <p:cNvPr id="3" name="Tijdelijke aanduiding voor inhoud 2"/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1"/>
              </a:buClr>
              <a:buFont typeface="Coo Hew" pitchFamily="2" charset="0"/>
              <a:buChar char="×"/>
              <a:defRPr sz="2400" kern="1200">
                <a:solidFill>
                  <a:schemeClr val="tx1"/>
                </a:solidFill>
                <a:latin typeface="Work Sans" panose="00000500000000000000" pitchFamily="2" charset="0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Work Sans" panose="00000500000000000000" pitchFamily="2" charset="0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Work Sans" panose="00000500000000000000" pitchFamily="2" charset="0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Work Sans" panose="00000500000000000000" pitchFamily="2" charset="0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Work Sans" panose="000005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dirty="0"/>
              <a:t>One profile or multiple?</a:t>
            </a:r>
          </a:p>
          <a:p>
            <a:r>
              <a:rPr lang="nl-BE" dirty="0"/>
              <a:t>Code in the profile or in a resource file, dotsourced?</a:t>
            </a:r>
          </a:p>
          <a:p>
            <a:r>
              <a:rPr lang="nl-BE" dirty="0"/>
              <a:t>Filtered collections ($MyProdSQLInstances, $SQLHostsInGent,…) or  1 global array with properties to filter on?</a:t>
            </a:r>
          </a:p>
          <a:p>
            <a:r>
              <a:rPr lang="nl-BE" dirty="0"/>
              <a:t>Static collection (.txt or .csv) or dynamic (registeredserver, AD,…)?</a:t>
            </a:r>
          </a:p>
        </p:txBody>
      </p:sp>
    </p:spTree>
    <p:extLst>
      <p:ext uri="{BB962C8B-B14F-4D97-AF65-F5344CB8AC3E}">
        <p14:creationId xmlns:p14="http://schemas.microsoft.com/office/powerpoint/2010/main" val="385492591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nl-BE" dirty="0"/>
              <a:t>PowerShell in Practice:</a:t>
            </a:r>
            <a:br>
              <a:rPr lang="nl-BE" dirty="0"/>
            </a:br>
            <a:r>
              <a:rPr lang="nl-BE" dirty="0"/>
              <a:t>Checking SQL Server Through the Ages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BE" dirty="0" err="1"/>
              <a:t>with</a:t>
            </a:r>
            <a:r>
              <a:rPr lang="nl-BE" dirty="0"/>
              <a:t> </a:t>
            </a:r>
            <a:r>
              <a:rPr lang="nl-BE" dirty="0" err="1"/>
              <a:t>PowerShell</a:t>
            </a:r>
            <a:r>
              <a:rPr lang="nl-BE" dirty="0"/>
              <a:t>, of course</a:t>
            </a:r>
          </a:p>
        </p:txBody>
      </p:sp>
    </p:spTree>
    <p:extLst>
      <p:ext uri="{BB962C8B-B14F-4D97-AF65-F5344CB8AC3E}">
        <p14:creationId xmlns:p14="http://schemas.microsoft.com/office/powerpoint/2010/main" val="295658242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My story ( </a:t>
            </a:r>
            <a:r>
              <a:rPr lang="nl-BE" dirty="0" err="1"/>
              <a:t>yours</a:t>
            </a:r>
            <a:r>
              <a:rPr lang="nl-BE" dirty="0"/>
              <a:t> </a:t>
            </a:r>
            <a:r>
              <a:rPr lang="nl-BE" dirty="0" err="1"/>
              <a:t>too</a:t>
            </a:r>
            <a:r>
              <a:rPr lang="nl-BE" dirty="0"/>
              <a:t> ? )</a:t>
            </a:r>
          </a:p>
        </p:txBody>
      </p:sp>
      <p:sp>
        <p:nvSpPr>
          <p:cNvPr id="5" name="Tijdelijke aanduiding voor inhoud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BE" sz="4000" dirty="0" err="1"/>
              <a:t>Where</a:t>
            </a:r>
            <a:r>
              <a:rPr lang="nl-BE" sz="4000" dirty="0"/>
              <a:t> are </a:t>
            </a:r>
            <a:r>
              <a:rPr lang="nl-BE" sz="4000" dirty="0" err="1"/>
              <a:t>those</a:t>
            </a:r>
            <a:r>
              <a:rPr lang="nl-BE" sz="4000" dirty="0"/>
              <a:t> SQL Servers</a:t>
            </a:r>
          </a:p>
          <a:p>
            <a:r>
              <a:rPr lang="nl-BE" sz="4000" dirty="0"/>
              <a:t>How do I </a:t>
            </a:r>
            <a:r>
              <a:rPr lang="nl-BE" sz="4000" dirty="0" err="1"/>
              <a:t>connect</a:t>
            </a:r>
            <a:r>
              <a:rPr lang="nl-BE" sz="4000" dirty="0"/>
              <a:t>?</a:t>
            </a:r>
          </a:p>
          <a:p>
            <a:r>
              <a:rPr lang="nl-BE" sz="4000" dirty="0" err="1"/>
              <a:t>What</a:t>
            </a:r>
            <a:r>
              <a:rPr lang="nl-BE" sz="4000" dirty="0"/>
              <a:t> </a:t>
            </a:r>
            <a:r>
              <a:rPr lang="nl-BE" sz="4000" dirty="0" err="1"/>
              <a:t>should</a:t>
            </a:r>
            <a:r>
              <a:rPr lang="nl-BE" sz="4000" dirty="0"/>
              <a:t> I check?</a:t>
            </a:r>
          </a:p>
          <a:p>
            <a:r>
              <a:rPr lang="nl-BE" sz="4000" dirty="0"/>
              <a:t>SSMS</a:t>
            </a:r>
          </a:p>
        </p:txBody>
      </p:sp>
      <p:sp>
        <p:nvSpPr>
          <p:cNvPr id="6" name="Tijdelijke aanduiding voor tekst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nl-BE" dirty="0" err="1"/>
              <a:t>Congratulations</a:t>
            </a:r>
            <a:r>
              <a:rPr lang="nl-BE" dirty="0"/>
              <a:t>, </a:t>
            </a:r>
            <a:r>
              <a:rPr lang="nl-BE" dirty="0" err="1"/>
              <a:t>you’re</a:t>
            </a:r>
            <a:r>
              <a:rPr lang="nl-BE" dirty="0"/>
              <a:t> </a:t>
            </a:r>
            <a:r>
              <a:rPr lang="nl-BE" dirty="0" err="1"/>
              <a:t>our</a:t>
            </a:r>
            <a:r>
              <a:rPr lang="nl-BE" dirty="0"/>
              <a:t> new DBA</a:t>
            </a:r>
          </a:p>
        </p:txBody>
      </p:sp>
    </p:spTree>
    <p:extLst>
      <p:ext uri="{BB962C8B-B14F-4D97-AF65-F5344CB8AC3E}">
        <p14:creationId xmlns:p14="http://schemas.microsoft.com/office/powerpoint/2010/main" val="13641070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nl-BE" dirty="0"/>
              <a:t>PowerShell Essentials</a:t>
            </a:r>
            <a:br>
              <a:rPr lang="nl-BE" dirty="0"/>
            </a:br>
            <a:r>
              <a:rPr lang="nl-BE" dirty="0"/>
              <a:t>for the SQL Server DBA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BE" dirty="0" err="1"/>
              <a:t>What</a:t>
            </a:r>
            <a:r>
              <a:rPr lang="nl-BE" dirty="0"/>
              <a:t> do I </a:t>
            </a:r>
            <a:r>
              <a:rPr lang="nl-BE" dirty="0" err="1"/>
              <a:t>need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know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get </a:t>
            </a:r>
            <a:r>
              <a:rPr lang="nl-BE" dirty="0" err="1"/>
              <a:t>started</a:t>
            </a:r>
            <a:r>
              <a:rPr lang="nl-BE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33685161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7594" y="0"/>
            <a:ext cx="91368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35980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Give</a:t>
            </a:r>
            <a:r>
              <a:rPr lang="nl-BE" dirty="0"/>
              <a:t> me </a:t>
            </a:r>
            <a:r>
              <a:rPr lang="nl-BE" dirty="0" err="1"/>
              <a:t>my</a:t>
            </a:r>
            <a:r>
              <a:rPr lang="nl-BE" dirty="0"/>
              <a:t> </a:t>
            </a:r>
            <a:r>
              <a:rPr lang="nl-BE" dirty="0" err="1"/>
              <a:t>PowerShell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nl-BE" dirty="0"/>
              <a:t>No </a:t>
            </a:r>
            <a:r>
              <a:rPr lang="nl-BE" dirty="0" err="1"/>
              <a:t>dbatools</a:t>
            </a:r>
            <a:endParaRPr lang="nl-BE" dirty="0"/>
          </a:p>
          <a:p>
            <a:r>
              <a:rPr lang="nl-BE" dirty="0"/>
              <a:t>No modules</a:t>
            </a:r>
          </a:p>
          <a:p>
            <a:r>
              <a:rPr lang="nl-BE" dirty="0"/>
              <a:t>No ISE</a:t>
            </a:r>
          </a:p>
          <a:p>
            <a:r>
              <a:rPr lang="nl-BE" dirty="0"/>
              <a:t>SQLPS, </a:t>
            </a:r>
            <a:r>
              <a:rPr lang="nl-BE" dirty="0" err="1"/>
              <a:t>yeah</a:t>
            </a:r>
            <a:r>
              <a:rPr lang="nl-BE" dirty="0"/>
              <a:t>, but …</a:t>
            </a:r>
          </a:p>
          <a:p>
            <a:r>
              <a:rPr lang="nl-BE" dirty="0"/>
              <a:t>.Net</a:t>
            </a:r>
          </a:p>
          <a:p>
            <a:r>
              <a:rPr lang="nl-BE" dirty="0"/>
              <a:t>SMO</a:t>
            </a:r>
          </a:p>
          <a:p>
            <a:pPr lvl="1"/>
            <a:r>
              <a:rPr lang="nl-BE" dirty="0"/>
              <a:t>	</a:t>
            </a:r>
            <a:r>
              <a:rPr lang="nl-BE" dirty="0" err="1"/>
              <a:t>connect</a:t>
            </a:r>
            <a:endParaRPr lang="nl-BE" dirty="0"/>
          </a:p>
          <a:p>
            <a:pPr lvl="1"/>
            <a:r>
              <a:rPr lang="nl-BE" dirty="0"/>
              <a:t>	</a:t>
            </a:r>
            <a:r>
              <a:rPr lang="nl-BE" dirty="0" err="1"/>
              <a:t>navigate</a:t>
            </a:r>
            <a:endParaRPr lang="nl-BE" dirty="0"/>
          </a:p>
          <a:p>
            <a:pPr lvl="1"/>
            <a:r>
              <a:rPr lang="nl-BE" dirty="0"/>
              <a:t>	get property</a:t>
            </a:r>
          </a:p>
          <a:p>
            <a:pPr lvl="1"/>
            <a:r>
              <a:rPr lang="nl-BE" dirty="0"/>
              <a:t>	… </a:t>
            </a:r>
            <a:r>
              <a:rPr lang="nl-BE" dirty="0" err="1"/>
              <a:t>compare</a:t>
            </a:r>
            <a:endParaRPr lang="nl-BE" dirty="0"/>
          </a:p>
          <a:p>
            <a:pPr lvl="1"/>
            <a:endParaRPr lang="nl-BE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nl-BE" dirty="0"/>
              <a:t>PS v1, remember?</a:t>
            </a:r>
          </a:p>
        </p:txBody>
      </p:sp>
    </p:spTree>
    <p:extLst>
      <p:ext uri="{BB962C8B-B14F-4D97-AF65-F5344CB8AC3E}">
        <p14:creationId xmlns:p14="http://schemas.microsoft.com/office/powerpoint/2010/main" val="308477008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Types of checks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nl-BE" dirty="0"/>
              <a:t>Monitoring</a:t>
            </a:r>
          </a:p>
          <a:p>
            <a:pPr lvl="1"/>
            <a:r>
              <a:rPr lang="nl-BE" dirty="0"/>
              <a:t>	</a:t>
            </a:r>
            <a:r>
              <a:rPr lang="nl-BE" dirty="0" err="1"/>
              <a:t>every</a:t>
            </a:r>
            <a:r>
              <a:rPr lang="nl-BE" dirty="0"/>
              <a:t> . minutes</a:t>
            </a:r>
          </a:p>
          <a:p>
            <a:pPr lvl="1"/>
            <a:r>
              <a:rPr lang="nl-BE" dirty="0"/>
              <a:t>	</a:t>
            </a:r>
            <a:r>
              <a:rPr lang="nl-BE" dirty="0" err="1"/>
              <a:t>alerting</a:t>
            </a:r>
            <a:endParaRPr lang="nl-BE" dirty="0"/>
          </a:p>
          <a:p>
            <a:pPr lvl="1"/>
            <a:r>
              <a:rPr lang="nl-BE" dirty="0"/>
              <a:t>	ex services running, </a:t>
            </a:r>
            <a:r>
              <a:rPr lang="nl-BE" dirty="0" err="1"/>
              <a:t>diskspace</a:t>
            </a:r>
            <a:r>
              <a:rPr lang="nl-BE" dirty="0"/>
              <a:t>, </a:t>
            </a:r>
            <a:r>
              <a:rPr lang="nl-BE" dirty="0" err="1"/>
              <a:t>watch-dbalogons</a:t>
            </a:r>
            <a:r>
              <a:rPr lang="nl-BE" dirty="0"/>
              <a:t>, …</a:t>
            </a:r>
          </a:p>
          <a:p>
            <a:r>
              <a:rPr lang="nl-BE" dirty="0" err="1"/>
              <a:t>Scheduled</a:t>
            </a:r>
            <a:r>
              <a:rPr lang="nl-BE" dirty="0"/>
              <a:t> checks</a:t>
            </a:r>
          </a:p>
          <a:p>
            <a:pPr lvl="1"/>
            <a:r>
              <a:rPr lang="nl-BE" dirty="0"/>
              <a:t>	</a:t>
            </a:r>
            <a:r>
              <a:rPr lang="nl-BE" dirty="0" err="1"/>
              <a:t>hours</a:t>
            </a:r>
            <a:r>
              <a:rPr lang="nl-BE" dirty="0"/>
              <a:t> / </a:t>
            </a:r>
            <a:r>
              <a:rPr lang="nl-BE" dirty="0" err="1"/>
              <a:t>daily</a:t>
            </a:r>
            <a:endParaRPr lang="nl-BE" dirty="0"/>
          </a:p>
          <a:p>
            <a:pPr lvl="1"/>
            <a:r>
              <a:rPr lang="nl-BE" dirty="0"/>
              <a:t>	save 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build</a:t>
            </a:r>
            <a:r>
              <a:rPr lang="nl-BE" dirty="0"/>
              <a:t> </a:t>
            </a:r>
            <a:r>
              <a:rPr lang="nl-BE" dirty="0" err="1"/>
              <a:t>history</a:t>
            </a:r>
            <a:endParaRPr lang="nl-BE" dirty="0"/>
          </a:p>
          <a:p>
            <a:pPr lvl="1"/>
            <a:r>
              <a:rPr lang="nl-BE" dirty="0"/>
              <a:t>	ex DB </a:t>
            </a:r>
            <a:r>
              <a:rPr lang="nl-BE" dirty="0" err="1"/>
              <a:t>size</a:t>
            </a:r>
            <a:r>
              <a:rPr lang="nl-BE" dirty="0"/>
              <a:t>, job </a:t>
            </a:r>
            <a:r>
              <a:rPr lang="nl-BE" dirty="0" err="1"/>
              <a:t>duration</a:t>
            </a:r>
            <a:endParaRPr lang="nl-BE" dirty="0"/>
          </a:p>
          <a:p>
            <a:r>
              <a:rPr lang="nl-BE" dirty="0"/>
              <a:t>Ad hoc</a:t>
            </a:r>
          </a:p>
          <a:p>
            <a:pPr lvl="1"/>
            <a:r>
              <a:rPr lang="nl-BE" dirty="0"/>
              <a:t>	</a:t>
            </a:r>
            <a:r>
              <a:rPr lang="nl-BE" dirty="0" err="1"/>
              <a:t>troubleshooting</a:t>
            </a:r>
            <a:endParaRPr lang="nl-BE" dirty="0"/>
          </a:p>
          <a:p>
            <a:pPr lvl="1"/>
            <a:r>
              <a:rPr lang="nl-BE" dirty="0"/>
              <a:t>	pre-checks ( </a:t>
            </a:r>
            <a:r>
              <a:rPr lang="nl-BE" dirty="0" err="1"/>
              <a:t>for</a:t>
            </a:r>
            <a:r>
              <a:rPr lang="nl-BE" dirty="0"/>
              <a:t> updating, </a:t>
            </a:r>
            <a:r>
              <a:rPr lang="nl-BE" dirty="0" err="1"/>
              <a:t>migrating</a:t>
            </a:r>
            <a:r>
              <a:rPr lang="nl-BE" dirty="0"/>
              <a:t>, </a:t>
            </a:r>
            <a:r>
              <a:rPr lang="nl-BE" dirty="0" err="1"/>
              <a:t>reconfiguring</a:t>
            </a:r>
            <a:r>
              <a:rPr lang="nl-BE" dirty="0"/>
              <a:t>,…)</a:t>
            </a:r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nl-BE" dirty="0" err="1"/>
              <a:t>Based</a:t>
            </a:r>
            <a:r>
              <a:rPr lang="nl-BE" dirty="0"/>
              <a:t> on </a:t>
            </a:r>
            <a:r>
              <a:rPr lang="nl-BE" dirty="0" err="1"/>
              <a:t>checking</a:t>
            </a:r>
            <a:r>
              <a:rPr lang="nl-BE" dirty="0"/>
              <a:t> interval</a:t>
            </a:r>
          </a:p>
        </p:txBody>
      </p:sp>
    </p:spTree>
    <p:extLst>
      <p:ext uri="{BB962C8B-B14F-4D97-AF65-F5344CB8AC3E}">
        <p14:creationId xmlns:p14="http://schemas.microsoft.com/office/powerpoint/2010/main" val="177272148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Ad hoc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nl-BE" dirty="0" err="1"/>
              <a:t>Fast</a:t>
            </a:r>
            <a:endParaRPr lang="nl-BE" dirty="0"/>
          </a:p>
          <a:p>
            <a:r>
              <a:rPr lang="nl-BE" dirty="0" err="1"/>
              <a:t>Priorities</a:t>
            </a:r>
            <a:endParaRPr lang="nl-BE" dirty="0"/>
          </a:p>
          <a:p>
            <a:pPr lvl="1"/>
            <a:r>
              <a:rPr lang="nl-BE" dirty="0"/>
              <a:t>	Brent </a:t>
            </a:r>
            <a:r>
              <a:rPr lang="nl-BE" dirty="0" err="1"/>
              <a:t>Ozar</a:t>
            </a:r>
            <a:r>
              <a:rPr lang="nl-BE" dirty="0"/>
              <a:t>:		First </a:t>
            </a:r>
            <a:r>
              <a:rPr lang="nl-BE" dirty="0" err="1"/>
              <a:t>Responder</a:t>
            </a:r>
            <a:r>
              <a:rPr lang="nl-BE" dirty="0"/>
              <a:t> Kit</a:t>
            </a:r>
          </a:p>
          <a:p>
            <a:pPr lvl="1"/>
            <a:r>
              <a:rPr lang="nl-BE" dirty="0"/>
              <a:t>	Glenn Berry:		</a:t>
            </a:r>
            <a:r>
              <a:rPr lang="nl-BE" dirty="0" err="1"/>
              <a:t>Diagnostic</a:t>
            </a:r>
            <a:r>
              <a:rPr lang="nl-BE" dirty="0"/>
              <a:t> DMV</a:t>
            </a:r>
          </a:p>
          <a:p>
            <a:pPr lvl="1"/>
            <a:r>
              <a:rPr lang="nl-BE" dirty="0"/>
              <a:t>	Jonathan </a:t>
            </a:r>
            <a:r>
              <a:rPr lang="nl-BE" dirty="0" err="1"/>
              <a:t>Kehayias</a:t>
            </a:r>
            <a:r>
              <a:rPr lang="nl-BE" dirty="0"/>
              <a:t>:	</a:t>
            </a:r>
            <a:r>
              <a:rPr lang="nl-BE" dirty="0" err="1"/>
              <a:t>Troubleshooting</a:t>
            </a:r>
            <a:r>
              <a:rPr lang="nl-BE" dirty="0"/>
              <a:t> SQL Server</a:t>
            </a:r>
          </a:p>
          <a:p>
            <a:pPr lvl="1"/>
            <a:r>
              <a:rPr lang="nl-BE" dirty="0"/>
              <a:t>	Rodney </a:t>
            </a:r>
            <a:r>
              <a:rPr lang="nl-BE" dirty="0" err="1"/>
              <a:t>Landrum</a:t>
            </a:r>
            <a:r>
              <a:rPr lang="nl-BE" dirty="0"/>
              <a:t>:		SQL Server </a:t>
            </a:r>
            <a:r>
              <a:rPr lang="nl-BE" dirty="0" err="1"/>
              <a:t>Tacklebox</a:t>
            </a:r>
            <a:endParaRPr lang="nl-BE" dirty="0"/>
          </a:p>
          <a:p>
            <a:pPr lvl="1"/>
            <a:r>
              <a:rPr lang="nl-BE" dirty="0"/>
              <a:t>	…</a:t>
            </a:r>
          </a:p>
          <a:p>
            <a:r>
              <a:rPr lang="nl-BE" dirty="0"/>
              <a:t>Visual</a:t>
            </a:r>
          </a:p>
          <a:p>
            <a:pPr lvl="1"/>
            <a:r>
              <a:rPr lang="nl-BE" dirty="0"/>
              <a:t>	red – green</a:t>
            </a:r>
          </a:p>
          <a:p>
            <a:pPr lvl="1"/>
            <a:r>
              <a:rPr lang="nl-BE" dirty="0"/>
              <a:t>	console output</a:t>
            </a:r>
          </a:p>
          <a:p>
            <a:pPr lvl="1"/>
            <a:endParaRPr lang="nl-BE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3"/>
          </p:nvPr>
        </p:nvSpPr>
        <p:spPr>
          <a:xfrm>
            <a:off x="838200" y="1507060"/>
            <a:ext cx="10515600" cy="716251"/>
          </a:xfrm>
        </p:spPr>
        <p:txBody>
          <a:bodyPr/>
          <a:lstStyle/>
          <a:p>
            <a:r>
              <a:rPr lang="nl-BE" dirty="0"/>
              <a:t>Fire!</a:t>
            </a:r>
          </a:p>
        </p:txBody>
      </p:sp>
    </p:spTree>
    <p:extLst>
      <p:ext uri="{BB962C8B-B14F-4D97-AF65-F5344CB8AC3E}">
        <p14:creationId xmlns:p14="http://schemas.microsoft.com/office/powerpoint/2010/main" val="14544950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256"/>
          <p:cNvSpPr txBox="1">
            <a:spLocks/>
          </p:cNvSpPr>
          <p:nvPr/>
        </p:nvSpPr>
        <p:spPr>
          <a:xfrm>
            <a:off x="269404" y="628041"/>
            <a:ext cx="11653193" cy="1121079"/>
          </a:xfrm>
          <a:prstGeom prst="rect">
            <a:avLst/>
          </a:prstGeom>
        </p:spPr>
        <p:txBody>
          <a:bodyPr lIns="0" tIns="0" rIns="0" bIns="0" anchor="t">
            <a:normAutofit fontScale="97500"/>
          </a:bodyPr>
          <a:lstStyle>
            <a:lvl1pPr marL="0" marR="0" indent="0" algn="l" defTabSz="931388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0" i="0" u="none" strike="noStrike" cap="none" spc="-200" baseline="0">
                <a:ln>
                  <a:noFill/>
                </a:ln>
                <a:solidFill>
                  <a:schemeClr val="accent5"/>
                </a:solidFill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Segoe UI Light"/>
              </a:defRPr>
            </a:lvl1pPr>
            <a:lvl2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/>
            <a:endParaRPr lang="en-US" sz="3922" dirty="0">
              <a:solidFill>
                <a:schemeClr val="bg2"/>
              </a:solidFill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nl-BE" dirty="0"/>
              <a:t>Check-</a:t>
            </a:r>
            <a:r>
              <a:rPr lang="nl-BE" dirty="0" err="1"/>
              <a:t>SqlInstance</a:t>
            </a:r>
            <a:r>
              <a:rPr lang="nl-BE" dirty="0"/>
              <a:t> 2011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837374" y="2861235"/>
            <a:ext cx="1603324" cy="8166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707" dirty="0"/>
              <a:t>demo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7670619-28EF-4291-AD55-6B7D89B9AB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6944" y="2260396"/>
            <a:ext cx="3658111" cy="3658111"/>
          </a:xfrm>
          <a:prstGeom prst="rect">
            <a:avLst/>
          </a:prstGeom>
        </p:spPr>
      </p:pic>
      <p:sp>
        <p:nvSpPr>
          <p:cNvPr id="12" name="Titel 1">
            <a:extLst>
              <a:ext uri="{FF2B5EF4-FFF2-40B4-BE49-F238E27FC236}">
                <a16:creationId xmlns:a16="http://schemas.microsoft.com/office/drawing/2014/main" id="{77175A70-9B4A-4190-997D-02C84EB41DED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027257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Space Mono" panose="02000509040000020004" pitchFamily="49" charset="0"/>
                <a:ea typeface="+mj-ea"/>
                <a:cs typeface="+mj-cs"/>
              </a:defRPr>
            </a:lvl1pPr>
          </a:lstStyle>
          <a:p>
            <a:r>
              <a:rPr lang="nl-BE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923620801"/>
      </p:ext>
    </p:extLst>
  </p:cSld>
  <p:clrMapOvr>
    <a:masterClrMapping/>
  </p:clrMapOvr>
  <p:transition spd="slow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256"/>
          <p:cNvSpPr txBox="1">
            <a:spLocks/>
          </p:cNvSpPr>
          <p:nvPr/>
        </p:nvSpPr>
        <p:spPr>
          <a:xfrm>
            <a:off x="269404" y="628041"/>
            <a:ext cx="11653193" cy="1121079"/>
          </a:xfrm>
          <a:prstGeom prst="rect">
            <a:avLst/>
          </a:prstGeom>
        </p:spPr>
        <p:txBody>
          <a:bodyPr lIns="0" tIns="0" rIns="0" bIns="0" anchor="t">
            <a:normAutofit fontScale="97500"/>
          </a:bodyPr>
          <a:lstStyle>
            <a:lvl1pPr marL="0" marR="0" indent="0" algn="l" defTabSz="931388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0" i="0" u="none" strike="noStrike" cap="none" spc="-200" baseline="0">
                <a:ln>
                  <a:noFill/>
                </a:ln>
                <a:solidFill>
                  <a:schemeClr val="accent5"/>
                </a:solidFill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Segoe UI Light"/>
              </a:defRPr>
            </a:lvl1pPr>
            <a:lvl2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/>
            <a:endParaRPr lang="en-US" sz="3922" dirty="0">
              <a:solidFill>
                <a:schemeClr val="bg2"/>
              </a:solidFill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nl-BE" dirty="0" err="1"/>
              <a:t>Checking</a:t>
            </a:r>
            <a:r>
              <a:rPr lang="nl-BE" dirty="0"/>
              <a:t> </a:t>
            </a:r>
            <a:r>
              <a:rPr lang="nl-BE" dirty="0" err="1"/>
              <a:t>with</a:t>
            </a:r>
            <a:r>
              <a:rPr lang="nl-BE" dirty="0"/>
              <a:t> </a:t>
            </a:r>
            <a:r>
              <a:rPr lang="nl-BE" dirty="0" err="1"/>
              <a:t>dbatools</a:t>
            </a:r>
            <a:r>
              <a:rPr lang="nl-BE" dirty="0"/>
              <a:t> </a:t>
            </a:r>
            <a:r>
              <a:rPr lang="nl-BE" dirty="0" err="1"/>
              <a:t>functions</a:t>
            </a:r>
            <a:endParaRPr lang="nl-BE" dirty="0"/>
          </a:p>
        </p:txBody>
      </p:sp>
      <p:sp>
        <p:nvSpPr>
          <p:cNvPr id="15" name="Rectangle 14"/>
          <p:cNvSpPr/>
          <p:nvPr/>
        </p:nvSpPr>
        <p:spPr>
          <a:xfrm>
            <a:off x="5837374" y="2861235"/>
            <a:ext cx="1603324" cy="8166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707" dirty="0"/>
              <a:t>demo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7670619-28EF-4291-AD55-6B7D89B9AB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6944" y="2260396"/>
            <a:ext cx="3658111" cy="3658111"/>
          </a:xfrm>
          <a:prstGeom prst="rect">
            <a:avLst/>
          </a:prstGeom>
        </p:spPr>
      </p:pic>
      <p:sp>
        <p:nvSpPr>
          <p:cNvPr id="12" name="Titel 1">
            <a:extLst>
              <a:ext uri="{FF2B5EF4-FFF2-40B4-BE49-F238E27FC236}">
                <a16:creationId xmlns:a16="http://schemas.microsoft.com/office/drawing/2014/main" id="{77175A70-9B4A-4190-997D-02C84EB41DED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027257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Space Mono" panose="02000509040000020004" pitchFamily="49" charset="0"/>
                <a:ea typeface="+mj-ea"/>
                <a:cs typeface="+mj-cs"/>
              </a:defRPr>
            </a:lvl1pPr>
          </a:lstStyle>
          <a:p>
            <a:r>
              <a:rPr lang="nl-BE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514935799"/>
      </p:ext>
    </p:extLst>
  </p:cSld>
  <p:clrMapOvr>
    <a:masterClrMapping/>
  </p:clrMapOvr>
  <p:transition spd="slow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-639"/>
            <a:ext cx="10515600" cy="1027257"/>
          </a:xfrm>
        </p:spPr>
        <p:txBody>
          <a:bodyPr>
            <a:normAutofit/>
          </a:bodyPr>
          <a:lstStyle/>
          <a:p>
            <a:r>
              <a:rPr lang="nl-BE" dirty="0"/>
              <a:t>SMO Object Model</a:t>
            </a:r>
          </a:p>
        </p:txBody>
      </p:sp>
      <p:pic>
        <p:nvPicPr>
          <p:cNvPr id="5" name="Tijdelijke aanduiding voor inhoud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941535" y="1847499"/>
            <a:ext cx="8308929" cy="4703283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BE37AAA-9F68-4A98-9454-D47D9DBAFA5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131248"/>
            <a:ext cx="10515600" cy="716251"/>
          </a:xfrm>
        </p:spPr>
        <p:txBody>
          <a:bodyPr/>
          <a:lstStyle/>
          <a:p>
            <a:r>
              <a:rPr lang="en-US" dirty="0"/>
              <a:t>sqlps.io/</a:t>
            </a:r>
            <a:r>
              <a:rPr lang="en-US" dirty="0" err="1"/>
              <a:t>smo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937493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256"/>
          <p:cNvSpPr txBox="1">
            <a:spLocks/>
          </p:cNvSpPr>
          <p:nvPr/>
        </p:nvSpPr>
        <p:spPr>
          <a:xfrm>
            <a:off x="269404" y="628041"/>
            <a:ext cx="11653193" cy="868971"/>
          </a:xfrm>
          <a:prstGeom prst="rect">
            <a:avLst/>
          </a:prstGeom>
        </p:spPr>
        <p:txBody>
          <a:bodyPr lIns="0" tIns="0" rIns="0" bIns="0" anchor="t">
            <a:normAutofit fontScale="97500"/>
          </a:bodyPr>
          <a:lstStyle>
            <a:lvl1pPr marL="0" marR="0" indent="0" algn="l" defTabSz="931388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0" i="0" u="none" strike="noStrike" cap="none" spc="-200" baseline="0">
                <a:ln>
                  <a:noFill/>
                </a:ln>
                <a:solidFill>
                  <a:schemeClr val="accent5"/>
                </a:solidFill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Segoe UI Light"/>
              </a:defRPr>
            </a:lvl1pPr>
            <a:lvl2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/>
            <a:endParaRPr lang="en-US" sz="3922" dirty="0">
              <a:solidFill>
                <a:schemeClr val="bg2"/>
              </a:solidFill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nl-BE" dirty="0" err="1"/>
              <a:t>Navigate</a:t>
            </a:r>
            <a:r>
              <a:rPr lang="nl-BE" dirty="0"/>
              <a:t> </a:t>
            </a:r>
            <a:r>
              <a:rPr lang="nl-BE" dirty="0" err="1"/>
              <a:t>through</a:t>
            </a:r>
            <a:r>
              <a:rPr lang="nl-BE" dirty="0"/>
              <a:t> SMO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837374" y="2861235"/>
            <a:ext cx="1603324" cy="8166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707" dirty="0"/>
              <a:t>demo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7670619-28EF-4291-AD55-6B7D89B9AB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6944" y="2260396"/>
            <a:ext cx="3658111" cy="3658111"/>
          </a:xfrm>
          <a:prstGeom prst="rect">
            <a:avLst/>
          </a:prstGeom>
        </p:spPr>
      </p:pic>
      <p:sp>
        <p:nvSpPr>
          <p:cNvPr id="12" name="Titel 1">
            <a:extLst>
              <a:ext uri="{FF2B5EF4-FFF2-40B4-BE49-F238E27FC236}">
                <a16:creationId xmlns:a16="http://schemas.microsoft.com/office/drawing/2014/main" id="{77175A70-9B4A-4190-997D-02C84EB41DED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027257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Space Mono" panose="02000509040000020004" pitchFamily="49" charset="0"/>
                <a:ea typeface="+mj-ea"/>
                <a:cs typeface="+mj-cs"/>
              </a:defRPr>
            </a:lvl1pPr>
          </a:lstStyle>
          <a:p>
            <a:r>
              <a:rPr lang="nl-BE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543298329"/>
      </p:ext>
    </p:extLst>
  </p:cSld>
  <p:clrMapOvr>
    <a:masterClrMapping/>
  </p:clrMapOvr>
  <p:transition spd="slow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Daily checks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nl-BE" dirty="0" err="1"/>
              <a:t>Send</a:t>
            </a:r>
            <a:r>
              <a:rPr lang="nl-BE" dirty="0"/>
              <a:t> </a:t>
            </a:r>
            <a:r>
              <a:rPr lang="nl-BE" dirty="0" err="1"/>
              <a:t>by</a:t>
            </a:r>
            <a:r>
              <a:rPr lang="nl-BE" dirty="0"/>
              <a:t> e-mail</a:t>
            </a:r>
          </a:p>
          <a:p>
            <a:r>
              <a:rPr lang="nl-BE" dirty="0"/>
              <a:t>Save </a:t>
            </a:r>
            <a:r>
              <a:rPr lang="nl-BE" dirty="0" err="1"/>
              <a:t>to</a:t>
            </a:r>
            <a:r>
              <a:rPr lang="nl-BE" dirty="0"/>
              <a:t> DB</a:t>
            </a:r>
          </a:p>
          <a:p>
            <a:r>
              <a:rPr lang="nl-BE" dirty="0" err="1"/>
              <a:t>Create</a:t>
            </a:r>
            <a:r>
              <a:rPr lang="nl-BE" dirty="0"/>
              <a:t> HTML</a:t>
            </a:r>
            <a:r>
              <a:rPr lang="nl-BE"/>
              <a:t>, csv</a:t>
            </a:r>
            <a:endParaRPr lang="nl-BE" dirty="0"/>
          </a:p>
          <a:p>
            <a:r>
              <a:rPr lang="nl-BE" dirty="0"/>
              <a:t>Power BI</a:t>
            </a:r>
          </a:p>
          <a:p>
            <a:endParaRPr lang="nl-BE" dirty="0"/>
          </a:p>
        </p:txBody>
      </p:sp>
      <p:sp>
        <p:nvSpPr>
          <p:cNvPr id="5" name="Tijdelijke aanduiding voor inhoud 4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2825397"/>
          </a:xfrm>
        </p:spPr>
        <p:txBody>
          <a:bodyPr>
            <a:normAutofit fontScale="85000" lnSpcReduction="20000"/>
          </a:bodyPr>
          <a:lstStyle/>
          <a:p>
            <a:r>
              <a:rPr lang="nl-BE" dirty="0" err="1"/>
              <a:t>Did</a:t>
            </a:r>
            <a:r>
              <a:rPr lang="nl-BE" dirty="0"/>
              <a:t> </a:t>
            </a:r>
            <a:r>
              <a:rPr lang="nl-BE" dirty="0" err="1"/>
              <a:t>all</a:t>
            </a:r>
            <a:r>
              <a:rPr lang="nl-BE" dirty="0"/>
              <a:t> agent jobs </a:t>
            </a:r>
            <a:r>
              <a:rPr lang="nl-BE" dirty="0" err="1"/>
              <a:t>succeed</a:t>
            </a:r>
            <a:r>
              <a:rPr lang="nl-BE" dirty="0"/>
              <a:t>?</a:t>
            </a:r>
          </a:p>
          <a:p>
            <a:r>
              <a:rPr lang="nl-BE" dirty="0"/>
              <a:t>Are </a:t>
            </a:r>
            <a:r>
              <a:rPr lang="nl-BE" dirty="0" err="1"/>
              <a:t>all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backup</a:t>
            </a:r>
            <a:r>
              <a:rPr lang="nl-BE" dirty="0"/>
              <a:t> files </a:t>
            </a:r>
            <a:r>
              <a:rPr lang="nl-BE" dirty="0" err="1"/>
              <a:t>there</a:t>
            </a:r>
            <a:r>
              <a:rPr lang="nl-BE" dirty="0"/>
              <a:t>?</a:t>
            </a:r>
          </a:p>
          <a:p>
            <a:r>
              <a:rPr lang="nl-BE" dirty="0" err="1"/>
              <a:t>What</a:t>
            </a:r>
            <a:r>
              <a:rPr lang="nl-BE" dirty="0"/>
              <a:t> </a:t>
            </a:r>
            <a:r>
              <a:rPr lang="nl-BE" dirty="0" err="1"/>
              <a:t>appeared</a:t>
            </a:r>
            <a:r>
              <a:rPr lang="nl-BE" dirty="0"/>
              <a:t> in </a:t>
            </a:r>
            <a:r>
              <a:rPr lang="nl-BE" dirty="0" err="1"/>
              <a:t>the</a:t>
            </a:r>
            <a:r>
              <a:rPr lang="nl-BE" dirty="0"/>
              <a:t> error log?</a:t>
            </a:r>
          </a:p>
          <a:p>
            <a:r>
              <a:rPr lang="nl-BE" dirty="0" err="1"/>
              <a:t>Did</a:t>
            </a:r>
            <a:r>
              <a:rPr lang="nl-BE" dirty="0"/>
              <a:t> </a:t>
            </a:r>
            <a:r>
              <a:rPr lang="nl-BE" dirty="0" err="1"/>
              <a:t>any</a:t>
            </a:r>
            <a:r>
              <a:rPr lang="nl-BE" dirty="0"/>
              <a:t> </a:t>
            </a:r>
            <a:r>
              <a:rPr lang="nl-BE" dirty="0" err="1"/>
              <a:t>permissions</a:t>
            </a:r>
            <a:r>
              <a:rPr lang="nl-BE" dirty="0"/>
              <a:t> change?</a:t>
            </a:r>
          </a:p>
          <a:p>
            <a:r>
              <a:rPr lang="nl-BE" dirty="0"/>
              <a:t>(AD </a:t>
            </a:r>
            <a:r>
              <a:rPr lang="nl-BE" dirty="0" err="1"/>
              <a:t>group</a:t>
            </a:r>
            <a:r>
              <a:rPr lang="nl-BE" dirty="0"/>
              <a:t> </a:t>
            </a:r>
            <a:r>
              <a:rPr lang="nl-BE" dirty="0" err="1"/>
              <a:t>membership</a:t>
            </a:r>
            <a:r>
              <a:rPr lang="nl-BE" dirty="0"/>
              <a:t> changes </a:t>
            </a:r>
            <a:r>
              <a:rPr lang="nl-BE" dirty="0" err="1"/>
              <a:t>too</a:t>
            </a:r>
            <a:r>
              <a:rPr lang="nl-BE" dirty="0"/>
              <a:t>!)</a:t>
            </a:r>
          </a:p>
          <a:p>
            <a:r>
              <a:rPr lang="nl-BE" dirty="0"/>
              <a:t>What are the DB sizes today?</a:t>
            </a:r>
          </a:p>
        </p:txBody>
      </p:sp>
    </p:spTree>
    <p:extLst>
      <p:ext uri="{BB962C8B-B14F-4D97-AF65-F5344CB8AC3E}">
        <p14:creationId xmlns:p14="http://schemas.microsoft.com/office/powerpoint/2010/main" val="422894801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Examples</a:t>
            </a:r>
            <a:endParaRPr lang="nl-BE" dirty="0"/>
          </a:p>
        </p:txBody>
      </p:sp>
      <p:sp>
        <p:nvSpPr>
          <p:cNvPr id="6" name="Tijdelijke aanduiding voor inhoud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err="1"/>
              <a:t>Sqlinfodb</a:t>
            </a:r>
            <a:endParaRPr lang="nl-BE" dirty="0"/>
          </a:p>
          <a:p>
            <a:r>
              <a:rPr lang="nl-BE" dirty="0"/>
              <a:t>Jobs email</a:t>
            </a:r>
          </a:p>
          <a:p>
            <a:r>
              <a:rPr lang="nl-BE" dirty="0"/>
              <a:t>Jobs google timeline</a:t>
            </a:r>
          </a:p>
          <a:p>
            <a:r>
              <a:rPr lang="nl-BE" dirty="0"/>
              <a:t>PP-</a:t>
            </a:r>
            <a:r>
              <a:rPr lang="nl-BE" dirty="0" err="1"/>
              <a:t>sqlinfodb</a:t>
            </a:r>
            <a:endParaRPr lang="nl-BE" dirty="0"/>
          </a:p>
          <a:p>
            <a:endParaRPr lang="nl-BE" dirty="0"/>
          </a:p>
        </p:txBody>
      </p:sp>
      <p:sp>
        <p:nvSpPr>
          <p:cNvPr id="7" name="Tijdelijke aanduiding voor tekst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nl-BE" dirty="0"/>
              <a:t>A bit of </a:t>
            </a:r>
            <a:r>
              <a:rPr lang="nl-BE" dirty="0" err="1"/>
              <a:t>inspiration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6478525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What</a:t>
            </a:r>
            <a:r>
              <a:rPr lang="nl-BE" dirty="0"/>
              <a:t> is </a:t>
            </a:r>
            <a:r>
              <a:rPr lang="nl-BE" dirty="0" err="1"/>
              <a:t>PowerShell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838200" y="1671714"/>
            <a:ext cx="10515600" cy="3859790"/>
          </a:xfrm>
        </p:spPr>
        <p:txBody>
          <a:bodyPr>
            <a:normAutofit/>
          </a:bodyPr>
          <a:lstStyle/>
          <a:p>
            <a:r>
              <a:rPr lang="nl-BE" dirty="0"/>
              <a:t>Shell	</a:t>
            </a:r>
          </a:p>
          <a:p>
            <a:pPr lvl="1"/>
            <a:r>
              <a:rPr lang="nl-BE" dirty="0"/>
              <a:t>		command-line interpreter</a:t>
            </a:r>
          </a:p>
          <a:p>
            <a:r>
              <a:rPr lang="nl-BE" dirty="0"/>
              <a:t>Language</a:t>
            </a:r>
          </a:p>
          <a:p>
            <a:r>
              <a:rPr lang="nl-BE" dirty="0"/>
              <a:t>Tool		</a:t>
            </a:r>
            <a:br>
              <a:rPr lang="nl-BE" dirty="0"/>
            </a:br>
            <a:r>
              <a:rPr lang="nl-BE" dirty="0"/>
              <a:t>		for working with management objects</a:t>
            </a:r>
          </a:p>
          <a:p>
            <a:pPr marL="1828800" lvl="4" indent="0">
              <a:buNone/>
            </a:pPr>
            <a:r>
              <a:rPr lang="nl-BE" dirty="0" err="1"/>
              <a:t>for</a:t>
            </a:r>
            <a:r>
              <a:rPr lang="nl-BE" dirty="0"/>
              <a:t> remote </a:t>
            </a:r>
            <a:r>
              <a:rPr lang="nl-BE" dirty="0" err="1"/>
              <a:t>administration</a:t>
            </a:r>
            <a:endParaRPr lang="nl-BE" dirty="0"/>
          </a:p>
          <a:p>
            <a:r>
              <a:rPr lang="nl-BE" b="1" dirty="0">
                <a:solidFill>
                  <a:srgbClr val="FF0000"/>
                </a:solidFill>
              </a:rPr>
              <a:t>&lt;&gt;</a:t>
            </a:r>
            <a:r>
              <a:rPr lang="nl-BE" dirty="0"/>
              <a:t> Host console</a:t>
            </a:r>
          </a:p>
        </p:txBody>
      </p:sp>
    </p:spTree>
    <p:extLst>
      <p:ext uri="{BB962C8B-B14F-4D97-AF65-F5344CB8AC3E}">
        <p14:creationId xmlns:p14="http://schemas.microsoft.com/office/powerpoint/2010/main" val="364548658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>
            <a:extLst>
              <a:ext uri="{FF2B5EF4-FFF2-40B4-BE49-F238E27FC236}">
                <a16:creationId xmlns:a16="http://schemas.microsoft.com/office/drawing/2014/main" id="{4C1C24E8-F129-47F2-A446-CEB80EE553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9976"/>
            <a:ext cx="12192000" cy="5498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24572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21978792-569E-4439-98C4-A4959C4DFF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5230" y="461548"/>
            <a:ext cx="9421540" cy="5934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07940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3C5A1E5D-A036-4B3B-A8B8-744D3421D5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8620"/>
            <a:ext cx="12192000" cy="5520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38928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3EEE84DB-BA69-4DC6-BC88-E46F9CE6C9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0865"/>
            <a:ext cx="12192000" cy="5856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38289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6BF65BBF-6F84-4263-AC47-5095BC63E6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41" y="0"/>
            <a:ext cx="120433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06635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1C79A3FC-D858-4DC9-8FBC-6D29C619D2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58485"/>
            <a:ext cx="12192000" cy="4341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39706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4902" y="0"/>
            <a:ext cx="8662195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22991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0046"/>
            <a:ext cx="12192000" cy="5597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3929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monitoring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BE" sz="3600" dirty="0" err="1"/>
              <a:t>Perfmon</a:t>
            </a:r>
            <a:endParaRPr lang="nl-BE" sz="3600" dirty="0"/>
          </a:p>
          <a:p>
            <a:r>
              <a:rPr lang="nl-BE" sz="3600" dirty="0"/>
              <a:t>WMI events</a:t>
            </a:r>
          </a:p>
          <a:p>
            <a:r>
              <a:rPr lang="nl-BE" sz="3600" dirty="0"/>
              <a:t>Extended Events</a:t>
            </a:r>
          </a:p>
          <a:p>
            <a:r>
              <a:rPr lang="nl-BE" sz="3600" dirty="0" err="1"/>
              <a:t>Scheduled</a:t>
            </a:r>
            <a:r>
              <a:rPr lang="nl-BE" sz="3600" dirty="0"/>
              <a:t> </a:t>
            </a:r>
            <a:r>
              <a:rPr lang="nl-BE" sz="3600" dirty="0" err="1"/>
              <a:t>tasks</a:t>
            </a:r>
            <a:r>
              <a:rPr lang="nl-BE" sz="3600" dirty="0"/>
              <a:t> </a:t>
            </a:r>
            <a:r>
              <a:rPr lang="nl-BE" sz="3600" dirty="0" err="1"/>
              <a:t>with</a:t>
            </a:r>
            <a:r>
              <a:rPr lang="nl-BE" sz="3600" dirty="0"/>
              <a:t> short interval</a:t>
            </a:r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nl-BE" dirty="0"/>
              <a:t>Every move </a:t>
            </a:r>
            <a:r>
              <a:rPr lang="nl-BE" dirty="0" err="1"/>
              <a:t>you-ou</a:t>
            </a:r>
            <a:r>
              <a:rPr lang="nl-BE" dirty="0"/>
              <a:t> make … </a:t>
            </a:r>
            <a:r>
              <a:rPr lang="nl-BE" dirty="0">
                <a:latin typeface="Times New Roman" panose="02020603050405020304" pitchFamily="18" charset="0"/>
                <a:cs typeface="Times New Roman" panose="02020603050405020304" pitchFamily="18" charset="0"/>
              </a:rPr>
              <a:t>♫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60292206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PAL</a:t>
            </a:r>
          </a:p>
        </p:txBody>
      </p:sp>
      <p:pic>
        <p:nvPicPr>
          <p:cNvPr id="5" name="Tijdelijke aanduiding voor inhoud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583" y="2213263"/>
            <a:ext cx="10522708" cy="4644737"/>
          </a:xfrm>
        </p:spPr>
      </p:pic>
      <p:sp>
        <p:nvSpPr>
          <p:cNvPr id="4" name="Tijdelijke aanduiding voor tekst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nl-BE" dirty="0"/>
              <a:t>Performance Analysis of Logs</a:t>
            </a:r>
          </a:p>
        </p:txBody>
      </p:sp>
    </p:spTree>
    <p:extLst>
      <p:ext uri="{BB962C8B-B14F-4D97-AF65-F5344CB8AC3E}">
        <p14:creationId xmlns:p14="http://schemas.microsoft.com/office/powerpoint/2010/main" val="10456427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PowerShell</a:t>
            </a:r>
            <a:r>
              <a:rPr lang="nl-BE" dirty="0"/>
              <a:t> </a:t>
            </a:r>
            <a:r>
              <a:rPr lang="nl-BE" dirty="0" err="1"/>
              <a:t>Hosts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806301" y="2327806"/>
            <a:ext cx="10515600" cy="3859790"/>
          </a:xfrm>
        </p:spPr>
        <p:txBody>
          <a:bodyPr>
            <a:normAutofit fontScale="92500" lnSpcReduction="10000"/>
          </a:bodyPr>
          <a:lstStyle/>
          <a:p>
            <a:r>
              <a:rPr lang="nl-BE" dirty="0" err="1"/>
              <a:t>PowerShell</a:t>
            </a:r>
            <a:r>
              <a:rPr lang="nl-BE" dirty="0"/>
              <a:t> </a:t>
            </a:r>
            <a:r>
              <a:rPr lang="nl-BE" dirty="0" err="1"/>
              <a:t>consoleHost</a:t>
            </a:r>
            <a:endParaRPr lang="nl-BE" dirty="0"/>
          </a:p>
          <a:p>
            <a:r>
              <a:rPr lang="nl-BE" dirty="0" err="1"/>
              <a:t>PowerShell</a:t>
            </a:r>
            <a:r>
              <a:rPr lang="nl-BE" dirty="0"/>
              <a:t> ISE</a:t>
            </a:r>
          </a:p>
          <a:p>
            <a:r>
              <a:rPr lang="nl-BE" dirty="0"/>
              <a:t>VS Code</a:t>
            </a:r>
          </a:p>
          <a:p>
            <a:pPr lvl="1"/>
            <a:r>
              <a:rPr lang="nl-BE" dirty="0"/>
              <a:t>	</a:t>
            </a:r>
            <a:r>
              <a:rPr lang="nl-BE" dirty="0" err="1"/>
              <a:t>PowerShell</a:t>
            </a:r>
            <a:endParaRPr lang="nl-BE" dirty="0"/>
          </a:p>
          <a:p>
            <a:pPr lvl="1"/>
            <a:r>
              <a:rPr lang="nl-BE" dirty="0"/>
              <a:t>	</a:t>
            </a:r>
            <a:r>
              <a:rPr lang="nl-BE" dirty="0" err="1"/>
              <a:t>mssql</a:t>
            </a:r>
            <a:endParaRPr lang="nl-BE" dirty="0"/>
          </a:p>
          <a:p>
            <a:r>
              <a:rPr lang="nl-BE" dirty="0"/>
              <a:t>Visual Studio</a:t>
            </a:r>
          </a:p>
          <a:p>
            <a:r>
              <a:rPr lang="nl-BE" dirty="0"/>
              <a:t>3rd party</a:t>
            </a:r>
          </a:p>
          <a:p>
            <a:pPr lvl="1"/>
            <a:r>
              <a:rPr lang="nl-BE" dirty="0"/>
              <a:t>	</a:t>
            </a:r>
            <a:r>
              <a:rPr lang="nl-BE" dirty="0" err="1"/>
              <a:t>Quest</a:t>
            </a:r>
            <a:r>
              <a:rPr lang="nl-BE" dirty="0"/>
              <a:t>		</a:t>
            </a:r>
            <a:r>
              <a:rPr lang="nl-BE" dirty="0" err="1"/>
              <a:t>PowerGUI</a:t>
            </a:r>
            <a:endParaRPr lang="nl-BE" dirty="0"/>
          </a:p>
          <a:p>
            <a:pPr lvl="1"/>
            <a:r>
              <a:rPr lang="nl-BE" dirty="0"/>
              <a:t>	</a:t>
            </a:r>
            <a:r>
              <a:rPr lang="nl-BE" dirty="0" err="1"/>
              <a:t>Sapien</a:t>
            </a:r>
            <a:r>
              <a:rPr lang="nl-BE" dirty="0"/>
              <a:t>	</a:t>
            </a:r>
            <a:r>
              <a:rPr lang="nl-BE" dirty="0" err="1"/>
              <a:t>PowerShell</a:t>
            </a:r>
            <a:r>
              <a:rPr lang="nl-BE" dirty="0"/>
              <a:t> Studio</a:t>
            </a:r>
          </a:p>
          <a:p>
            <a:pPr lvl="1"/>
            <a:r>
              <a:rPr lang="nl-BE" dirty="0"/>
              <a:t>	</a:t>
            </a:r>
            <a:r>
              <a:rPr lang="nl-BE" dirty="0" err="1"/>
              <a:t>Idera</a:t>
            </a:r>
            <a:r>
              <a:rPr lang="nl-BE" dirty="0"/>
              <a:t>		</a:t>
            </a:r>
            <a:r>
              <a:rPr lang="nl-BE"/>
              <a:t>PowerShellPlus</a:t>
            </a:r>
            <a:endParaRPr lang="nl-BE" dirty="0"/>
          </a:p>
          <a:p>
            <a:pPr lvl="1"/>
            <a:endParaRPr lang="nl-BE" dirty="0"/>
          </a:p>
          <a:p>
            <a:pPr lvl="1"/>
            <a:endParaRPr lang="nl-BE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nl-BE" dirty="0"/>
              <a:t>How do I talk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PowerShell</a:t>
            </a:r>
            <a:r>
              <a:rPr lang="nl-BE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19061420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885" y="0"/>
            <a:ext cx="79722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25090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2594" y="0"/>
            <a:ext cx="7586811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34464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Watch-</a:t>
            </a:r>
            <a:r>
              <a:rPr lang="nl-BE" dirty="0" err="1"/>
              <a:t>DbaLogins</a:t>
            </a:r>
            <a:endParaRPr lang="nl-BE" dirty="0"/>
          </a:p>
        </p:txBody>
      </p:sp>
      <p:pic>
        <p:nvPicPr>
          <p:cNvPr id="6" name="Tijdelijke aanduiding voor inhoud 5">
            <a:extLst>
              <a:ext uri="{FF2B5EF4-FFF2-40B4-BE49-F238E27FC236}">
                <a16:creationId xmlns:a16="http://schemas.microsoft.com/office/drawing/2014/main" id="{A83F4660-7B6E-4346-ADBF-37BD495E97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213263"/>
            <a:ext cx="10312420" cy="4644736"/>
          </a:xfrm>
        </p:spPr>
      </p:pic>
      <p:sp>
        <p:nvSpPr>
          <p:cNvPr id="4" name="Tijdelijke aanduiding voor tekst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9338279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A7FD8B0C-6CB5-42C3-9333-BBAE2AC760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860" y="1067513"/>
            <a:ext cx="10774279" cy="4763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62440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36526246-661C-434B-82D9-4E3FA41664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597" y="995023"/>
            <a:ext cx="11326806" cy="4867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15489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87F53059-F04A-4F5F-B523-D01411B0EC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9372"/>
            <a:ext cx="12192000" cy="5719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33223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68AE0B8F-A75F-492C-BAC2-33C1585779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22567"/>
            <a:ext cx="12192000" cy="5412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00674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be</a:t>
            </a:r>
            <a:r>
              <a:rPr lang="nl-BE" dirty="0"/>
              <a:t> </a:t>
            </a:r>
            <a:r>
              <a:rPr lang="nl-BE" dirty="0" err="1"/>
              <a:t>continued</a:t>
            </a:r>
            <a:r>
              <a:rPr lang="nl-BE" dirty="0"/>
              <a:t> …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err="1"/>
              <a:t>Replace</a:t>
            </a:r>
            <a:r>
              <a:rPr lang="nl-BE" dirty="0"/>
              <a:t> </a:t>
            </a:r>
            <a:r>
              <a:rPr lang="nl-BE" dirty="0" err="1"/>
              <a:t>existing</a:t>
            </a:r>
            <a:r>
              <a:rPr lang="nl-BE" dirty="0"/>
              <a:t> </a:t>
            </a:r>
            <a:r>
              <a:rPr lang="nl-BE" dirty="0" err="1"/>
              <a:t>solutions</a:t>
            </a:r>
            <a:r>
              <a:rPr lang="nl-BE" dirty="0"/>
              <a:t> </a:t>
            </a:r>
            <a:r>
              <a:rPr lang="nl-BE" dirty="0" err="1"/>
              <a:t>with</a:t>
            </a:r>
            <a:r>
              <a:rPr lang="nl-BE" dirty="0"/>
              <a:t> </a:t>
            </a:r>
            <a:r>
              <a:rPr lang="nl-BE" dirty="0" err="1"/>
              <a:t>dbatools</a:t>
            </a:r>
            <a:r>
              <a:rPr lang="nl-BE" dirty="0"/>
              <a:t> </a:t>
            </a:r>
            <a:r>
              <a:rPr lang="nl-BE" dirty="0" err="1"/>
              <a:t>functions</a:t>
            </a:r>
            <a:endParaRPr lang="nl-BE" dirty="0"/>
          </a:p>
          <a:p>
            <a:r>
              <a:rPr lang="nl-BE" dirty="0"/>
              <a:t>Make scripts portable: </a:t>
            </a:r>
            <a:r>
              <a:rPr lang="nl-BE" dirty="0" err="1"/>
              <a:t>use</a:t>
            </a:r>
            <a:r>
              <a:rPr lang="nl-BE" dirty="0"/>
              <a:t> parameters, </a:t>
            </a:r>
            <a:r>
              <a:rPr lang="nl-BE" dirty="0" err="1"/>
              <a:t>verbose</a:t>
            </a:r>
            <a:r>
              <a:rPr lang="nl-BE" dirty="0"/>
              <a:t>,…</a:t>
            </a:r>
          </a:p>
          <a:p>
            <a:r>
              <a:rPr lang="nl-BE" dirty="0" err="1"/>
              <a:t>Compose</a:t>
            </a:r>
            <a:r>
              <a:rPr lang="nl-BE" dirty="0"/>
              <a:t> intelligent scripts</a:t>
            </a:r>
          </a:p>
          <a:p>
            <a:r>
              <a:rPr lang="nl-BE" dirty="0"/>
              <a:t>Start-</a:t>
            </a:r>
            <a:r>
              <a:rPr lang="nl-BE" dirty="0" err="1"/>
              <a:t>DbaDiagnosis</a:t>
            </a:r>
            <a:endParaRPr lang="nl-BE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nl-BE" dirty="0"/>
              <a:t>Next </a:t>
            </a:r>
            <a:r>
              <a:rPr lang="nl-BE" dirty="0" err="1"/>
              <a:t>year</a:t>
            </a:r>
            <a:r>
              <a:rPr lang="nl-BE" dirty="0"/>
              <a:t> </a:t>
            </a:r>
            <a:r>
              <a:rPr lang="nl-BE" dirty="0" err="1"/>
              <a:t>you</a:t>
            </a:r>
            <a:r>
              <a:rPr lang="nl-BE" dirty="0"/>
              <a:t> </a:t>
            </a:r>
            <a:r>
              <a:rPr lang="nl-BE" dirty="0" err="1"/>
              <a:t>can</a:t>
            </a:r>
            <a:r>
              <a:rPr lang="nl-BE" dirty="0"/>
              <a:t> </a:t>
            </a:r>
            <a:r>
              <a:rPr lang="nl-BE" dirty="0" err="1"/>
              <a:t>be</a:t>
            </a:r>
            <a:r>
              <a:rPr lang="nl-BE" dirty="0"/>
              <a:t> presenting on …</a:t>
            </a:r>
          </a:p>
        </p:txBody>
      </p:sp>
    </p:spTree>
    <p:extLst>
      <p:ext uri="{BB962C8B-B14F-4D97-AF65-F5344CB8AC3E}">
        <p14:creationId xmlns:p14="http://schemas.microsoft.com/office/powerpoint/2010/main" val="315064049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nl-BE" dirty="0"/>
              <a:t>PowerShell Pester in Practice: Checking your SQL Servers Right Now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BE" err="1"/>
              <a:t>with</a:t>
            </a:r>
            <a:r>
              <a:rPr lang="nl-BE" dirty="0"/>
              <a:t> Pester, of course</a:t>
            </a:r>
          </a:p>
        </p:txBody>
      </p:sp>
    </p:spTree>
    <p:extLst>
      <p:ext uri="{BB962C8B-B14F-4D97-AF65-F5344CB8AC3E}">
        <p14:creationId xmlns:p14="http://schemas.microsoft.com/office/powerpoint/2010/main" val="189657355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1464" y="476672"/>
            <a:ext cx="9684568" cy="1020762"/>
          </a:xfrm>
        </p:spPr>
        <p:txBody>
          <a:bodyPr>
            <a:noAutofit/>
          </a:bodyPr>
          <a:lstStyle/>
          <a:p>
            <a:pPr algn="ctr"/>
            <a:r>
              <a:rPr lang="en-US" sz="8000" b="1" i="1" dirty="0">
                <a:latin typeface="AppleStorm" panose="02000603000000000000" pitchFamily="50" charset="0"/>
              </a:rPr>
              <a:t>TODAY’s TO DO LIST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919536" y="2348881"/>
            <a:ext cx="914501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90000"/>
              </a:lnSpc>
              <a:buFont typeface="+mj-lt"/>
              <a:buAutoNum type="arabicPeriod"/>
            </a:pPr>
            <a:r>
              <a:rPr lang="en-GB" sz="6000" b="1" i="1" dirty="0">
                <a:latin typeface="AppleStorm" panose="02000603000000000000" pitchFamily="50" charset="0"/>
              </a:rPr>
              <a:t> 	GET UP</a:t>
            </a:r>
          </a:p>
          <a:p>
            <a:pPr marL="342900" indent="-342900">
              <a:lnSpc>
                <a:spcPct val="90000"/>
              </a:lnSpc>
              <a:buFont typeface="+mj-lt"/>
              <a:buAutoNum type="arabicPeriod"/>
            </a:pPr>
            <a:r>
              <a:rPr lang="en-GB" sz="6000" b="1" i="1" dirty="0">
                <a:latin typeface="AppleStorm" panose="02000603000000000000" pitchFamily="50" charset="0"/>
              </a:rPr>
              <a:t> Drink Appropriate Liquid</a:t>
            </a:r>
          </a:p>
          <a:p>
            <a:pPr marL="342900" indent="-342900">
              <a:lnSpc>
                <a:spcPct val="90000"/>
              </a:lnSpc>
              <a:buFont typeface="+mj-lt"/>
              <a:buAutoNum type="arabicPeriod"/>
            </a:pPr>
            <a:r>
              <a:rPr lang="en-GB" sz="6000" b="1" i="1" dirty="0">
                <a:latin typeface="AppleStorm" panose="02000603000000000000" pitchFamily="50" charset="0"/>
              </a:rPr>
              <a:t> The Rest</a:t>
            </a:r>
          </a:p>
        </p:txBody>
      </p:sp>
    </p:spTree>
    <p:extLst>
      <p:ext uri="{BB962C8B-B14F-4D97-AF65-F5344CB8AC3E}">
        <p14:creationId xmlns:p14="http://schemas.microsoft.com/office/powerpoint/2010/main" val="2215894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199" y="247426"/>
            <a:ext cx="10515600" cy="628589"/>
          </a:xfrm>
        </p:spPr>
        <p:txBody>
          <a:bodyPr>
            <a:normAutofit fontScale="90000"/>
          </a:bodyPr>
          <a:lstStyle/>
          <a:p>
            <a:r>
              <a:rPr lang="nl-BE" dirty="0"/>
              <a:t>PowerShell Console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18B6789-A250-4FA6-9C98-82F776679C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381" y="809952"/>
            <a:ext cx="10095238" cy="52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13910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el 1"/>
          <p:cNvSpPr>
            <a:spLocks noGrp="1"/>
          </p:cNvSpPr>
          <p:nvPr>
            <p:ph type="title"/>
          </p:nvPr>
        </p:nvSpPr>
        <p:spPr>
          <a:xfrm>
            <a:off x="838200" y="52895"/>
            <a:ext cx="10515600" cy="1027257"/>
          </a:xfrm>
          <a:prstGeom prst="rect">
            <a:avLst/>
          </a:prstGeom>
          <a:noFill/>
        </p:spPr>
        <p:txBody>
          <a:bodyPr>
            <a:normAutofit/>
          </a:bodyPr>
          <a:lstStyle/>
          <a:p>
            <a:r>
              <a:rPr lang="de-DE" sz="4400" b="1" i="1" dirty="0">
                <a:solidFill>
                  <a:schemeClr val="accent2">
                    <a:lumMod val="75000"/>
                  </a:schemeClr>
                </a:solidFill>
                <a:latin typeface="AppleStorm" panose="02000603000000000000" pitchFamily="50" charset="0"/>
              </a:rPr>
              <a:t>How Many Checklists Do You Have?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525877" y="2317750"/>
            <a:ext cx="5140246" cy="385921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9536" y="1340768"/>
            <a:ext cx="2419350" cy="21145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22426" y="1595031"/>
            <a:ext cx="3183617" cy="195914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07020" y="2315960"/>
            <a:ext cx="3429000" cy="26574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88702" y="2132856"/>
            <a:ext cx="2857500" cy="36766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55014" y="2743196"/>
            <a:ext cx="3408262" cy="274052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57364" y="3450052"/>
            <a:ext cx="3789392" cy="171432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053296" y="3600981"/>
            <a:ext cx="2905490" cy="2852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069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2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2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6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2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9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1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2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</p:spPr>
        <p:txBody>
          <a:bodyPr>
            <a:noAutofit/>
          </a:bodyPr>
          <a:lstStyle/>
          <a:p>
            <a:r>
              <a:rPr lang="de-DE" sz="6600" b="1" i="1" dirty="0">
                <a:solidFill>
                  <a:srgbClr val="00B0F0"/>
                </a:solidFill>
                <a:latin typeface="AppleStorm" panose="02000603000000000000" pitchFamily="50" charset="0"/>
              </a:rPr>
              <a:t>What about</a:t>
            </a:r>
          </a:p>
        </p:txBody>
      </p:sp>
      <p:sp>
        <p:nvSpPr>
          <p:cNvPr id="4" name="Rectangle 3"/>
          <p:cNvSpPr/>
          <p:nvPr/>
        </p:nvSpPr>
        <p:spPr>
          <a:xfrm rot="21050982">
            <a:off x="6480784" y="959936"/>
            <a:ext cx="274145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7200" b="1" i="1" dirty="0">
                <a:solidFill>
                  <a:schemeClr val="accent1">
                    <a:lumMod val="75000"/>
                  </a:schemeClr>
                </a:solidFill>
                <a:latin typeface="AppleStorm" panose="02000603000000000000" pitchFamily="50" charset="0"/>
              </a:rPr>
              <a:t>Demos</a:t>
            </a:r>
          </a:p>
        </p:txBody>
      </p:sp>
      <p:sp>
        <p:nvSpPr>
          <p:cNvPr id="5" name="Rectangle 4"/>
          <p:cNvSpPr/>
          <p:nvPr/>
        </p:nvSpPr>
        <p:spPr>
          <a:xfrm rot="275144">
            <a:off x="1822897" y="1645166"/>
            <a:ext cx="5886548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7200" b="1" i="1" dirty="0">
                <a:solidFill>
                  <a:schemeClr val="accent4">
                    <a:lumMod val="75000"/>
                  </a:schemeClr>
                </a:solidFill>
                <a:latin typeface="AppleStorm" panose="02000603000000000000" pitchFamily="50" charset="0"/>
              </a:rPr>
              <a:t>Presentations</a:t>
            </a:r>
            <a:r>
              <a:rPr lang="de-DE" b="1" i="1" dirty="0">
                <a:solidFill>
                  <a:schemeClr val="accent4">
                    <a:lumMod val="75000"/>
                  </a:schemeClr>
                </a:solidFill>
                <a:latin typeface="AppleStorm" panose="02000603000000000000" pitchFamily="50" charset="0"/>
              </a:rPr>
              <a:t> </a:t>
            </a:r>
          </a:p>
        </p:txBody>
      </p:sp>
      <p:sp>
        <p:nvSpPr>
          <p:cNvPr id="6" name="Rectangle 5"/>
          <p:cNvSpPr/>
          <p:nvPr/>
        </p:nvSpPr>
        <p:spPr>
          <a:xfrm rot="21409105">
            <a:off x="5256090" y="2571059"/>
            <a:ext cx="5190845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6000" b="1" i="1" dirty="0">
                <a:solidFill>
                  <a:schemeClr val="accent3"/>
                </a:solidFill>
                <a:latin typeface="AppleStorm" panose="02000603000000000000" pitchFamily="50" charset="0"/>
              </a:rPr>
              <a:t>Morning</a:t>
            </a:r>
            <a:r>
              <a:rPr lang="de-DE" b="1" i="1" dirty="0">
                <a:solidFill>
                  <a:schemeClr val="accent3"/>
                </a:solidFill>
                <a:latin typeface="AppleStorm" panose="02000603000000000000" pitchFamily="50" charset="0"/>
              </a:rPr>
              <a:t>  </a:t>
            </a:r>
            <a:r>
              <a:rPr lang="de-DE" sz="6000" b="1" i="1" dirty="0">
                <a:solidFill>
                  <a:schemeClr val="accent3"/>
                </a:solidFill>
                <a:latin typeface="AppleStorm" panose="02000603000000000000" pitchFamily="50" charset="0"/>
              </a:rPr>
              <a:t>Checks</a:t>
            </a:r>
          </a:p>
        </p:txBody>
      </p:sp>
      <p:sp>
        <p:nvSpPr>
          <p:cNvPr id="9" name="Rectangle 8"/>
          <p:cNvSpPr/>
          <p:nvPr/>
        </p:nvSpPr>
        <p:spPr>
          <a:xfrm>
            <a:off x="3052408" y="5352324"/>
            <a:ext cx="6098144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4000" b="1" i="1" dirty="0">
                <a:latin typeface="AppleStorm" panose="02000603000000000000" pitchFamily="50" charset="0"/>
              </a:rPr>
              <a:t>I‘m sure you are already </a:t>
            </a:r>
            <a:br>
              <a:rPr lang="de-DE" sz="4000" b="1" i="1" dirty="0">
                <a:latin typeface="AppleStorm" panose="02000603000000000000" pitchFamily="50" charset="0"/>
              </a:rPr>
            </a:br>
            <a:r>
              <a:rPr lang="de-DE" sz="4000" b="1" i="1" dirty="0">
                <a:latin typeface="AppleStorm" panose="02000603000000000000" pitchFamily="50" charset="0"/>
              </a:rPr>
              <a:t>thinking of more</a:t>
            </a:r>
          </a:p>
        </p:txBody>
      </p:sp>
      <p:sp>
        <p:nvSpPr>
          <p:cNvPr id="11" name="TextBox 10"/>
          <p:cNvSpPr txBox="1"/>
          <p:nvPr/>
        </p:nvSpPr>
        <p:spPr>
          <a:xfrm rot="21098800">
            <a:off x="1988769" y="3674798"/>
            <a:ext cx="5832648" cy="8402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5400" b="1" i="1" dirty="0">
                <a:solidFill>
                  <a:schemeClr val="accent2">
                    <a:lumMod val="75000"/>
                  </a:schemeClr>
                </a:solidFill>
                <a:latin typeface="AppleStorm" panose="02000603000000000000" pitchFamily="50" charset="0"/>
              </a:rPr>
              <a:t>Incident Response</a:t>
            </a:r>
          </a:p>
        </p:txBody>
      </p:sp>
      <p:sp>
        <p:nvSpPr>
          <p:cNvPr id="12" name="TextBox 11"/>
          <p:cNvSpPr txBox="1"/>
          <p:nvPr/>
        </p:nvSpPr>
        <p:spPr>
          <a:xfrm rot="21361871">
            <a:off x="5395724" y="4183908"/>
            <a:ext cx="5544616" cy="7643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4800" b="1" i="1" dirty="0">
                <a:solidFill>
                  <a:schemeClr val="accent6"/>
                </a:solidFill>
                <a:latin typeface="AppleStorm" panose="02000603000000000000" pitchFamily="50" charset="0"/>
              </a:rPr>
              <a:t>First Line Support</a:t>
            </a:r>
          </a:p>
        </p:txBody>
      </p:sp>
    </p:spTree>
    <p:extLst>
      <p:ext uri="{BB962C8B-B14F-4D97-AF65-F5344CB8AC3E}">
        <p14:creationId xmlns:p14="http://schemas.microsoft.com/office/powerpoint/2010/main" val="3943332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</p:spPr>
        <p:txBody>
          <a:bodyPr>
            <a:normAutofit/>
          </a:bodyPr>
          <a:lstStyle/>
          <a:p>
            <a:r>
              <a:rPr lang="en-GB" sz="6000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What is Pester?</a:t>
            </a:r>
            <a:endParaRPr lang="de-DE" sz="6000" b="1" i="1" dirty="0">
              <a:solidFill>
                <a:srgbClr val="00B050"/>
              </a:solidFill>
              <a:latin typeface="AppleStorm" panose="02000603000000000000" pitchFamily="50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  <a:tabLst/>
            </a:pPr>
            <a:r>
              <a:rPr lang="en-GB" sz="4400" b="1" i="1" dirty="0">
                <a:effectLst/>
                <a:latin typeface="AppleStorm" panose="02000603000000000000" pitchFamily="50" charset="0"/>
              </a:rPr>
              <a:t>Pester provides a framework for running unit tests to execute and validate PowerShell commands from within PowerShell</a:t>
            </a:r>
          </a:p>
          <a:p>
            <a:endParaRPr lang="de-DE" dirty="0"/>
          </a:p>
        </p:txBody>
      </p:sp>
      <p:sp>
        <p:nvSpPr>
          <p:cNvPr id="5" name="TextBox 4"/>
          <p:cNvSpPr txBox="1"/>
          <p:nvPr/>
        </p:nvSpPr>
        <p:spPr>
          <a:xfrm>
            <a:off x="5519938" y="5239247"/>
            <a:ext cx="5061969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GB" sz="2400" dirty="0">
                <a:latin typeface="AppleStorm" panose="02000603000000000000" pitchFamily="50" charset="0"/>
              </a:rPr>
              <a:t>        </a:t>
            </a:r>
            <a:r>
              <a:rPr lang="en-GB" sz="2400" dirty="0">
                <a:latin typeface="AppleStorm" panose="02000603000000000000" pitchFamily="50" charset="0"/>
                <a:hlinkClick r:id="rId3"/>
              </a:rPr>
              <a:t>sqlps.io/pester</a:t>
            </a:r>
            <a:r>
              <a:rPr lang="en-GB" sz="2400" dirty="0">
                <a:latin typeface="AppleStorm" panose="02000603000000000000" pitchFamily="50" charset="0"/>
              </a:rPr>
              <a:t> </a:t>
            </a:r>
            <a:r>
              <a:rPr lang="en-GB" sz="2400" b="1" i="1" dirty="0">
                <a:latin typeface="AppleStorm"/>
              </a:rPr>
              <a:t>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2463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673" y="1196752"/>
            <a:ext cx="7329645" cy="530120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 rot="20554553">
            <a:off x="89358" y="823232"/>
            <a:ext cx="4801499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3200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What Does it Look Like?</a:t>
            </a:r>
          </a:p>
        </p:txBody>
      </p:sp>
    </p:spTree>
    <p:extLst>
      <p:ext uri="{BB962C8B-B14F-4D97-AF65-F5344CB8AC3E}">
        <p14:creationId xmlns:p14="http://schemas.microsoft.com/office/powerpoint/2010/main" val="2715791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 rot="1058850">
            <a:off x="9025839" y="447117"/>
            <a:ext cx="2772850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4800" b="1" i="1" dirty="0">
                <a:solidFill>
                  <a:srgbClr val="F43EDE"/>
                </a:solidFill>
                <a:latin typeface="AppleStorm" panose="02000603000000000000" pitchFamily="50" charset="0"/>
              </a:rPr>
              <a:t>I’m Sorry!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0370" y="1196752"/>
            <a:ext cx="6065990" cy="4792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375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142102"/>
            <a:ext cx="10515600" cy="1027257"/>
          </a:xfrm>
          <a:prstGeom prst="rect">
            <a:avLst/>
          </a:prstGeom>
          <a:noFill/>
        </p:spPr>
        <p:txBody>
          <a:bodyPr>
            <a:normAutofit/>
          </a:bodyPr>
          <a:lstStyle/>
          <a:p>
            <a:r>
              <a:rPr lang="en-GB" sz="4400" b="1" i="1" dirty="0">
                <a:solidFill>
                  <a:srgbClr val="00B0F0"/>
                </a:solidFill>
                <a:effectLst/>
                <a:latin typeface="AppleStorm" panose="02000603000000000000" pitchFamily="50" charset="0"/>
              </a:rPr>
              <a:t>Should Operators</a:t>
            </a:r>
            <a:endParaRPr lang="en-GB" sz="4400" i="1" dirty="0">
              <a:solidFill>
                <a:srgbClr val="00B0F0"/>
              </a:solidFill>
              <a:effectLst/>
              <a:latin typeface="AppleStorm" panose="02000603000000000000" pitchFamily="50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963827" y="1392382"/>
            <a:ext cx="11158443" cy="4784581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i="1" dirty="0">
                <a:solidFill>
                  <a:srgbClr val="00B050"/>
                </a:solidFill>
                <a:effectLst/>
                <a:latin typeface="AppleStorm" panose="02000603000000000000" pitchFamily="50" charset="0"/>
              </a:rPr>
              <a:t>Be</a:t>
            </a:r>
            <a:r>
              <a:rPr lang="en-GB" i="1" dirty="0">
                <a:effectLst/>
                <a:latin typeface="AppleStorm" panose="02000603000000000000" pitchFamily="50" charset="0"/>
              </a:rPr>
              <a:t>	</a:t>
            </a:r>
            <a:r>
              <a:rPr lang="en-GB" i="1" dirty="0">
                <a:latin typeface="AppleStorm" panose="02000603000000000000" pitchFamily="50" charset="0"/>
              </a:rPr>
              <a:t>	</a:t>
            </a:r>
            <a:r>
              <a:rPr lang="en-GB" i="1" dirty="0">
                <a:effectLst/>
                <a:latin typeface="AppleStorm" panose="02000603000000000000" pitchFamily="50" charset="0"/>
              </a:rPr>
              <a:t>Compares one object with another for equality. Case Insensitive</a:t>
            </a:r>
            <a:br>
              <a:rPr lang="en-GB" i="1" dirty="0">
                <a:effectLst/>
                <a:latin typeface="AppleStorm" panose="02000603000000000000" pitchFamily="50" charset="0"/>
              </a:rPr>
            </a:br>
            <a:r>
              <a:rPr lang="en-GB" i="1" dirty="0" err="1">
                <a:solidFill>
                  <a:srgbClr val="00B050"/>
                </a:solidFill>
                <a:effectLst/>
                <a:latin typeface="AppleStorm" panose="02000603000000000000" pitchFamily="50" charset="0"/>
              </a:rPr>
              <a:t>BeExactly</a:t>
            </a:r>
            <a:r>
              <a:rPr lang="en-GB" i="1" dirty="0">
                <a:solidFill>
                  <a:srgbClr val="00B050"/>
                </a:solidFill>
                <a:latin typeface="AppleStorm" panose="02000603000000000000" pitchFamily="50" charset="0"/>
              </a:rPr>
              <a:t>	</a:t>
            </a:r>
            <a:r>
              <a:rPr lang="en-GB" i="1" dirty="0">
                <a:effectLst/>
                <a:latin typeface="AppleStorm" panose="02000603000000000000" pitchFamily="50" charset="0"/>
              </a:rPr>
              <a:t>Compares one object with another for equality. Case Sensitive</a:t>
            </a:r>
            <a:br>
              <a:rPr lang="en-GB" i="1" dirty="0">
                <a:effectLst/>
                <a:latin typeface="AppleStorm" panose="02000603000000000000" pitchFamily="50" charset="0"/>
              </a:rPr>
            </a:br>
            <a:r>
              <a:rPr lang="en-GB" i="1" dirty="0" err="1">
                <a:solidFill>
                  <a:srgbClr val="00B050"/>
                </a:solidFill>
                <a:effectLst/>
                <a:latin typeface="AppleStorm" panose="02000603000000000000" pitchFamily="50" charset="0"/>
              </a:rPr>
              <a:t>BeGreaterThan</a:t>
            </a:r>
            <a:r>
              <a:rPr lang="en-GB" i="1" dirty="0">
                <a:solidFill>
                  <a:srgbClr val="00B050"/>
                </a:solidFill>
                <a:latin typeface="AppleStorm" panose="02000603000000000000" pitchFamily="50" charset="0"/>
              </a:rPr>
              <a:t>	</a:t>
            </a:r>
            <a:r>
              <a:rPr lang="en-GB" i="1" dirty="0">
                <a:effectLst/>
                <a:latin typeface="AppleStorm" panose="02000603000000000000" pitchFamily="50" charset="0"/>
              </a:rPr>
              <a:t>Asserts that a number is greater than an expected value.</a:t>
            </a:r>
            <a:br>
              <a:rPr lang="en-GB" i="1" dirty="0">
                <a:effectLst/>
                <a:latin typeface="AppleStorm" panose="02000603000000000000" pitchFamily="50" charset="0"/>
              </a:rPr>
            </a:br>
            <a:r>
              <a:rPr lang="en-GB" i="1" dirty="0" err="1">
                <a:solidFill>
                  <a:srgbClr val="00B050"/>
                </a:solidFill>
                <a:effectLst/>
                <a:latin typeface="AppleStorm" panose="02000603000000000000" pitchFamily="50" charset="0"/>
              </a:rPr>
              <a:t>BeLessThan</a:t>
            </a:r>
            <a:r>
              <a:rPr lang="en-GB" i="1" dirty="0">
                <a:solidFill>
                  <a:srgbClr val="00B050"/>
                </a:solidFill>
                <a:latin typeface="AppleStorm" panose="02000603000000000000" pitchFamily="50" charset="0"/>
              </a:rPr>
              <a:t>	</a:t>
            </a:r>
            <a:r>
              <a:rPr lang="en-GB" i="1" dirty="0">
                <a:effectLst/>
                <a:latin typeface="AppleStorm" panose="02000603000000000000" pitchFamily="50" charset="0"/>
              </a:rPr>
              <a:t>Asserts that a number is less than an expected value.</a:t>
            </a:r>
            <a:br>
              <a:rPr lang="en-GB" i="1" dirty="0">
                <a:effectLst/>
                <a:latin typeface="AppleStorm" panose="02000603000000000000" pitchFamily="50" charset="0"/>
              </a:rPr>
            </a:br>
            <a:r>
              <a:rPr lang="en-GB" i="1" dirty="0" err="1">
                <a:solidFill>
                  <a:srgbClr val="00B050"/>
                </a:solidFill>
                <a:effectLst/>
                <a:latin typeface="AppleStorm" panose="02000603000000000000" pitchFamily="50" charset="0"/>
              </a:rPr>
              <a:t>BeLike</a:t>
            </a:r>
            <a:r>
              <a:rPr lang="en-GB" i="1" dirty="0">
                <a:solidFill>
                  <a:srgbClr val="00B050"/>
                </a:solidFill>
                <a:effectLst/>
                <a:latin typeface="AppleStorm" panose="02000603000000000000" pitchFamily="50" charset="0"/>
              </a:rPr>
              <a:t>	</a:t>
            </a:r>
            <a:r>
              <a:rPr lang="en-GB" i="1" dirty="0">
                <a:effectLst/>
                <a:latin typeface="AppleStorm" panose="02000603000000000000" pitchFamily="50" charset="0"/>
              </a:rPr>
              <a:t>  	Asserts that the actual value matches a wildcard pattern using -like operator. 			Case Insensitive</a:t>
            </a:r>
            <a:br>
              <a:rPr lang="en-GB" i="1" dirty="0">
                <a:effectLst/>
                <a:latin typeface="AppleStorm" panose="02000603000000000000" pitchFamily="50" charset="0"/>
              </a:rPr>
            </a:br>
            <a:r>
              <a:rPr lang="en-GB" i="1" dirty="0" err="1">
                <a:solidFill>
                  <a:srgbClr val="00B050"/>
                </a:solidFill>
                <a:effectLst/>
                <a:latin typeface="AppleStorm" panose="02000603000000000000" pitchFamily="50" charset="0"/>
              </a:rPr>
              <a:t>BeLikeExactly</a:t>
            </a:r>
            <a:r>
              <a:rPr lang="en-GB" i="1" dirty="0">
                <a:solidFill>
                  <a:srgbClr val="00B050"/>
                </a:solidFill>
                <a:latin typeface="AppleStorm" panose="02000603000000000000" pitchFamily="50" charset="0"/>
              </a:rPr>
              <a:t>  	</a:t>
            </a:r>
            <a:r>
              <a:rPr lang="en-GB" i="1" dirty="0">
                <a:effectLst/>
                <a:latin typeface="AppleStorm" panose="02000603000000000000" pitchFamily="50" charset="0"/>
              </a:rPr>
              <a:t>Asserts that the actual value matches a wildcard pattern using -like operator. 			Case Sensitive</a:t>
            </a:r>
            <a:br>
              <a:rPr lang="en-GB" i="1" dirty="0">
                <a:effectLst/>
                <a:latin typeface="AppleStorm" panose="02000603000000000000" pitchFamily="50" charset="0"/>
              </a:rPr>
            </a:br>
            <a:r>
              <a:rPr lang="en-GB" i="1" dirty="0" err="1">
                <a:solidFill>
                  <a:srgbClr val="00B050"/>
                </a:solidFill>
                <a:effectLst/>
                <a:latin typeface="AppleStorm" panose="02000603000000000000" pitchFamily="50" charset="0"/>
              </a:rPr>
              <a:t>BeOfType</a:t>
            </a:r>
            <a:r>
              <a:rPr lang="en-GB" i="1" dirty="0">
                <a:solidFill>
                  <a:srgbClr val="00B050"/>
                </a:solidFill>
                <a:effectLst/>
                <a:latin typeface="AppleStorm" panose="02000603000000000000" pitchFamily="50" charset="0"/>
              </a:rPr>
              <a:t>	</a:t>
            </a:r>
            <a:r>
              <a:rPr lang="en-GB" i="1" dirty="0">
                <a:effectLst/>
                <a:latin typeface="AppleStorm" panose="02000603000000000000" pitchFamily="50" charset="0"/>
              </a:rPr>
              <a:t>Asserts that the actual value should be an object of a specified type</a:t>
            </a:r>
            <a:br>
              <a:rPr lang="en-GB" i="1" dirty="0">
                <a:effectLst/>
                <a:latin typeface="AppleStorm" panose="02000603000000000000" pitchFamily="50" charset="0"/>
              </a:rPr>
            </a:br>
            <a:r>
              <a:rPr lang="en-GB" i="1" dirty="0">
                <a:solidFill>
                  <a:srgbClr val="00B050"/>
                </a:solidFill>
                <a:effectLst/>
                <a:latin typeface="AppleStorm" panose="02000603000000000000" pitchFamily="50" charset="0"/>
              </a:rPr>
              <a:t>Exist		</a:t>
            </a:r>
            <a:r>
              <a:rPr lang="en-GB" i="1" dirty="0">
                <a:effectLst/>
                <a:latin typeface="AppleStorm" panose="02000603000000000000" pitchFamily="50" charset="0"/>
              </a:rPr>
              <a:t>Does not perform any comparison but checks if the object calling Exist is present 		in a PS Provider.</a:t>
            </a:r>
            <a:br>
              <a:rPr lang="en-GB" i="1" dirty="0">
                <a:effectLst/>
                <a:latin typeface="AppleStorm" panose="02000603000000000000" pitchFamily="50" charset="0"/>
              </a:rPr>
            </a:br>
            <a:r>
              <a:rPr lang="en-GB" i="1" dirty="0">
                <a:solidFill>
                  <a:srgbClr val="00B050"/>
                </a:solidFill>
                <a:effectLst/>
                <a:latin typeface="AppleStorm" panose="02000603000000000000" pitchFamily="50" charset="0"/>
              </a:rPr>
              <a:t>Contain</a:t>
            </a:r>
            <a:r>
              <a:rPr lang="en-GB" i="1" dirty="0">
                <a:effectLst/>
                <a:latin typeface="AppleStorm" panose="02000603000000000000" pitchFamily="50" charset="0"/>
              </a:rPr>
              <a:t>	   	Checks to see if a file contains the specified text. Case Insensitive</a:t>
            </a:r>
            <a:br>
              <a:rPr lang="en-GB" i="1" dirty="0">
                <a:effectLst/>
                <a:latin typeface="AppleStorm" panose="02000603000000000000" pitchFamily="50" charset="0"/>
              </a:rPr>
            </a:br>
            <a:r>
              <a:rPr lang="en-GB" i="1" dirty="0" err="1">
                <a:solidFill>
                  <a:srgbClr val="00B050"/>
                </a:solidFill>
                <a:effectLst/>
                <a:latin typeface="AppleStorm" panose="02000603000000000000" pitchFamily="50" charset="0"/>
              </a:rPr>
              <a:t>ContainExactly</a:t>
            </a:r>
            <a:r>
              <a:rPr lang="en-GB" i="1" dirty="0">
                <a:solidFill>
                  <a:srgbClr val="00B050"/>
                </a:solidFill>
                <a:effectLst/>
                <a:latin typeface="AppleStorm" panose="02000603000000000000" pitchFamily="50" charset="0"/>
              </a:rPr>
              <a:t> </a:t>
            </a:r>
            <a:r>
              <a:rPr lang="en-GB" i="1" dirty="0">
                <a:effectLst/>
                <a:latin typeface="AppleStorm" panose="02000603000000000000" pitchFamily="50" charset="0"/>
              </a:rPr>
              <a:t>  Checks to see if a file contains the specified text. Case Sensitive</a:t>
            </a:r>
            <a:br>
              <a:rPr lang="en-GB" i="1" dirty="0">
                <a:effectLst/>
                <a:latin typeface="AppleStorm" panose="02000603000000000000" pitchFamily="50" charset="0"/>
              </a:rPr>
            </a:br>
            <a:r>
              <a:rPr lang="en-GB" i="1" dirty="0">
                <a:solidFill>
                  <a:srgbClr val="00B050"/>
                </a:solidFill>
                <a:effectLst/>
                <a:latin typeface="AppleStorm" panose="02000603000000000000" pitchFamily="50" charset="0"/>
              </a:rPr>
              <a:t>Match	</a:t>
            </a:r>
            <a:r>
              <a:rPr lang="en-GB" i="1" dirty="0">
                <a:effectLst/>
                <a:latin typeface="AppleStorm" panose="02000603000000000000" pitchFamily="50" charset="0"/>
              </a:rPr>
              <a:t>   	Uses a regular expression to compare two objects. Case Insensitive</a:t>
            </a:r>
            <a:br>
              <a:rPr lang="en-GB" i="1" dirty="0">
                <a:effectLst/>
                <a:latin typeface="AppleStorm" panose="02000603000000000000" pitchFamily="50" charset="0"/>
              </a:rPr>
            </a:br>
            <a:r>
              <a:rPr lang="en-GB" i="1" dirty="0" err="1">
                <a:solidFill>
                  <a:srgbClr val="00B050"/>
                </a:solidFill>
                <a:effectLst/>
                <a:latin typeface="AppleStorm" panose="02000603000000000000" pitchFamily="50" charset="0"/>
              </a:rPr>
              <a:t>MatchExactly</a:t>
            </a:r>
            <a:r>
              <a:rPr lang="en-GB" i="1" dirty="0">
                <a:solidFill>
                  <a:srgbClr val="00B050"/>
                </a:solidFill>
                <a:effectLst/>
                <a:latin typeface="AppleStorm" panose="02000603000000000000" pitchFamily="50" charset="0"/>
              </a:rPr>
              <a:t>	</a:t>
            </a:r>
            <a:r>
              <a:rPr lang="en-GB" i="1" dirty="0">
                <a:effectLst/>
                <a:latin typeface="AppleStorm" panose="02000603000000000000" pitchFamily="50" charset="0"/>
              </a:rPr>
              <a:t>Uses a regular expression to compare two objects. Case Sensitive</a:t>
            </a:r>
            <a:br>
              <a:rPr lang="en-GB" i="1" dirty="0">
                <a:effectLst/>
                <a:latin typeface="AppleStorm" panose="02000603000000000000" pitchFamily="50" charset="0"/>
              </a:rPr>
            </a:br>
            <a:r>
              <a:rPr lang="en-GB" i="1" dirty="0">
                <a:solidFill>
                  <a:srgbClr val="00B050"/>
                </a:solidFill>
                <a:effectLst/>
                <a:latin typeface="AppleStorm" panose="02000603000000000000" pitchFamily="50" charset="0"/>
              </a:rPr>
              <a:t>Throw	   </a:t>
            </a:r>
            <a:r>
              <a:rPr lang="en-GB" i="1" dirty="0">
                <a:effectLst/>
                <a:latin typeface="AppleStorm" panose="02000603000000000000" pitchFamily="50" charset="0"/>
              </a:rPr>
              <a:t>	Checks if an exception was thrown in the input </a:t>
            </a:r>
            <a:r>
              <a:rPr lang="en-GB" i="1" dirty="0" err="1">
                <a:effectLst/>
                <a:latin typeface="AppleStorm" panose="02000603000000000000" pitchFamily="50" charset="0"/>
              </a:rPr>
              <a:t>ScriptBlock</a:t>
            </a:r>
            <a:r>
              <a:rPr lang="en-GB" i="1" dirty="0">
                <a:effectLst/>
                <a:latin typeface="AppleStorm" panose="02000603000000000000" pitchFamily="50" charset="0"/>
              </a:rPr>
              <a:t>. </a:t>
            </a:r>
            <a:br>
              <a:rPr lang="en-GB" i="1" dirty="0">
                <a:effectLst/>
                <a:latin typeface="AppleStorm" panose="02000603000000000000" pitchFamily="50" charset="0"/>
              </a:rPr>
            </a:br>
            <a:r>
              <a:rPr lang="en-GB" i="1" dirty="0" err="1">
                <a:solidFill>
                  <a:srgbClr val="00B050"/>
                </a:solidFill>
                <a:effectLst/>
                <a:latin typeface="AppleStorm" panose="02000603000000000000" pitchFamily="50" charset="0"/>
              </a:rPr>
              <a:t>BeNullOrEmpty</a:t>
            </a:r>
            <a:r>
              <a:rPr lang="en-GB" i="1" dirty="0">
                <a:effectLst/>
                <a:latin typeface="AppleStorm" panose="02000603000000000000" pitchFamily="50" charset="0"/>
              </a:rPr>
              <a:t> 	Checks values for null or empty (strings).</a:t>
            </a:r>
          </a:p>
          <a:p>
            <a:pPr marL="0" indent="0">
              <a:buNone/>
            </a:pPr>
            <a:endParaRPr lang="de-DE" sz="1400" dirty="0"/>
          </a:p>
        </p:txBody>
      </p:sp>
      <p:sp>
        <p:nvSpPr>
          <p:cNvPr id="6" name="TextBox 5"/>
          <p:cNvSpPr txBox="1"/>
          <p:nvPr/>
        </p:nvSpPr>
        <p:spPr>
          <a:xfrm>
            <a:off x="1529481" y="6165304"/>
            <a:ext cx="105927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i="1" dirty="0">
                <a:solidFill>
                  <a:srgbClr val="7030A0"/>
                </a:solidFill>
                <a:latin typeface="AppleStorm" panose="02000603000000000000" pitchFamily="50" charset="0"/>
              </a:rPr>
              <a:t>I Hate slides with lots of text but I think this one is valid</a:t>
            </a:r>
          </a:p>
        </p:txBody>
      </p:sp>
    </p:spTree>
    <p:extLst>
      <p:ext uri="{BB962C8B-B14F-4D97-AF65-F5344CB8AC3E}">
        <p14:creationId xmlns:p14="http://schemas.microsoft.com/office/powerpoint/2010/main" val="610033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</p:spPr>
        <p:txBody>
          <a:bodyPr>
            <a:normAutofit/>
          </a:bodyPr>
          <a:lstStyle/>
          <a:p>
            <a:r>
              <a:rPr lang="en-GB" sz="5400" b="1" i="1" dirty="0">
                <a:solidFill>
                  <a:srgbClr val="00B0F0"/>
                </a:solidFill>
                <a:effectLst/>
                <a:latin typeface="AppleStorm" panose="02000603000000000000" pitchFamily="50" charset="0"/>
              </a:rPr>
              <a:t>So What Can You Validate?</a:t>
            </a:r>
            <a:endParaRPr lang="de-DE" sz="5400" b="1" i="1" dirty="0">
              <a:solidFill>
                <a:srgbClr val="00B0F0"/>
              </a:solidFill>
              <a:effectLst/>
              <a:latin typeface="AppleStorm" panose="02000603000000000000" pitchFamily="50" charset="0"/>
            </a:endParaRPr>
          </a:p>
        </p:txBody>
      </p:sp>
      <p:pic>
        <p:nvPicPr>
          <p:cNvPr id="4" name="Content Placeholder 1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9017" y="2038866"/>
            <a:ext cx="8276196" cy="4138098"/>
          </a:xfrm>
        </p:spPr>
      </p:pic>
    </p:spTree>
    <p:extLst>
      <p:ext uri="{BB962C8B-B14F-4D97-AF65-F5344CB8AC3E}">
        <p14:creationId xmlns:p14="http://schemas.microsoft.com/office/powerpoint/2010/main" val="120962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86" r="9091" b="6296"/>
          <a:stretch/>
        </p:blipFill>
        <p:spPr>
          <a:xfrm>
            <a:off x="2063552" y="1700809"/>
            <a:ext cx="7614076" cy="4282919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316052" y="404813"/>
            <a:ext cx="9109075" cy="1152525"/>
          </a:xfrm>
          <a:noFill/>
        </p:spPr>
        <p:txBody>
          <a:bodyPr>
            <a:normAutofit fontScale="70000" lnSpcReduction="20000"/>
          </a:bodyPr>
          <a:lstStyle/>
          <a:p>
            <a:pPr marL="0" indent="0" algn="ctr">
              <a:buNone/>
            </a:pPr>
            <a:r>
              <a:rPr lang="en-GB" sz="6000" b="1" i="1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ppleStorm" panose="02000603000000000000" pitchFamily="50" charset="0"/>
                <a:ea typeface="+mj-ea"/>
              </a:rPr>
              <a:t>Maybe not EVERY thing but anything you can check with PowerShell</a:t>
            </a:r>
            <a:endParaRPr lang="en-GB" sz="6000" b="1" i="1" dirty="0">
              <a:solidFill>
                <a:srgbClr val="00B050"/>
              </a:solidFill>
              <a:latin typeface="AppleStorm" panose="02000603000000000000" pitchFamily="50" charset="0"/>
            </a:endParaRPr>
          </a:p>
          <a:p>
            <a:pPr marL="0" indent="0">
              <a:buNone/>
            </a:pPr>
            <a:endParaRPr lang="en-GB" sz="1350" dirty="0"/>
          </a:p>
        </p:txBody>
      </p:sp>
    </p:spTree>
    <p:extLst>
      <p:ext uri="{BB962C8B-B14F-4D97-AF65-F5344CB8AC3E}">
        <p14:creationId xmlns:p14="http://schemas.microsoft.com/office/powerpoint/2010/main" val="930272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340623" y="429526"/>
            <a:ext cx="9109075" cy="1152525"/>
          </a:xfrm>
          <a:noFill/>
        </p:spPr>
        <p:txBody>
          <a:bodyPr>
            <a:normAutofit fontScale="70000" lnSpcReduction="20000"/>
          </a:bodyPr>
          <a:lstStyle/>
          <a:p>
            <a:pPr marL="0" indent="0" algn="ctr">
              <a:buNone/>
            </a:pPr>
            <a:r>
              <a:rPr lang="en-GB" sz="6000" b="1" i="1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ppleStorm" panose="02000603000000000000" pitchFamily="50" charset="0"/>
                <a:ea typeface="+mj-ea"/>
              </a:rPr>
              <a:t>Maybe not EVERY thing but anything you can check with PowerShell</a:t>
            </a:r>
            <a:endParaRPr lang="en-GB" sz="6000" b="1" i="1" dirty="0">
              <a:solidFill>
                <a:srgbClr val="00B050"/>
              </a:solidFill>
              <a:latin typeface="AppleStorm" panose="02000603000000000000" pitchFamily="50" charset="0"/>
            </a:endParaRPr>
          </a:p>
          <a:p>
            <a:pPr marL="0" indent="0">
              <a:buNone/>
            </a:pPr>
            <a:endParaRPr lang="en-GB" sz="135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DA9CAAE-E82A-4063-A580-D4DF9C11E5C5}"/>
              </a:ext>
            </a:extLst>
          </p:cNvPr>
          <p:cNvSpPr txBox="1"/>
          <p:nvPr/>
        </p:nvSpPr>
        <p:spPr>
          <a:xfrm>
            <a:off x="605136" y="1844825"/>
            <a:ext cx="11017224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GB" sz="4800" b="1" i="1" dirty="0">
                <a:solidFill>
                  <a:schemeClr val="accent5">
                    <a:lumMod val="75000"/>
                  </a:schemeClr>
                </a:solidFill>
                <a:latin typeface="AppleStorm" panose="02000603000000000000" pitchFamily="50" charset="0"/>
              </a:rPr>
              <a:t>Which Does NOT include</a:t>
            </a:r>
          </a:p>
          <a:p>
            <a:pPr>
              <a:lnSpc>
                <a:spcPct val="90000"/>
              </a:lnSpc>
            </a:pPr>
            <a:r>
              <a:rPr lang="en-GB" sz="2800" b="1" i="1" dirty="0">
                <a:solidFill>
                  <a:srgbClr val="0070C0"/>
                </a:solidFill>
                <a:latin typeface="AppleStorm" panose="02000603000000000000" pitchFamily="50" charset="0"/>
              </a:rPr>
              <a:t>Describe “Bag Packing” {</a:t>
            </a:r>
          </a:p>
          <a:p>
            <a:pPr>
              <a:lnSpc>
                <a:spcPct val="90000"/>
              </a:lnSpc>
            </a:pPr>
            <a:r>
              <a:rPr lang="en-GB" sz="2800" b="1" i="1" dirty="0">
                <a:solidFill>
                  <a:srgbClr val="0070C0"/>
                </a:solidFill>
                <a:latin typeface="AppleStorm" panose="02000603000000000000" pitchFamily="50" charset="0"/>
              </a:rPr>
              <a:t>	Context “Hardware”{</a:t>
            </a:r>
          </a:p>
          <a:p>
            <a:pPr>
              <a:lnSpc>
                <a:spcPct val="90000"/>
              </a:lnSpc>
            </a:pPr>
            <a:r>
              <a:rPr lang="en-GB" sz="2800" b="1" i="1" dirty="0">
                <a:solidFill>
                  <a:srgbClr val="0070C0"/>
                </a:solidFill>
                <a:latin typeface="AppleStorm" panose="02000603000000000000" pitchFamily="50" charset="0"/>
              </a:rPr>
              <a:t>		It “Bag Should include </a:t>
            </a:r>
            <a:r>
              <a:rPr lang="en-GB" sz="2800" b="1" i="1" dirty="0" err="1">
                <a:solidFill>
                  <a:srgbClr val="0070C0"/>
                </a:solidFill>
                <a:latin typeface="AppleStorm" panose="02000603000000000000" pitchFamily="50" charset="0"/>
              </a:rPr>
              <a:t>BeardNUC</a:t>
            </a:r>
            <a:r>
              <a:rPr lang="en-GB" sz="2800" b="1" i="1" dirty="0">
                <a:solidFill>
                  <a:srgbClr val="0070C0"/>
                </a:solidFill>
                <a:latin typeface="AppleStorm" panose="02000603000000000000" pitchFamily="50" charset="0"/>
              </a:rPr>
              <a:t>” {</a:t>
            </a:r>
          </a:p>
          <a:p>
            <a:pPr>
              <a:lnSpc>
                <a:spcPct val="90000"/>
              </a:lnSpc>
            </a:pPr>
            <a:r>
              <a:rPr lang="en-GB" sz="2800" b="1" i="1" dirty="0">
                <a:solidFill>
                  <a:srgbClr val="0070C0"/>
                </a:solidFill>
                <a:latin typeface="AppleStorm" panose="02000603000000000000" pitchFamily="50" charset="0"/>
              </a:rPr>
              <a:t>		$</a:t>
            </a:r>
            <a:r>
              <a:rPr lang="en-GB" sz="2800" b="1" i="1" dirty="0" err="1">
                <a:solidFill>
                  <a:srgbClr val="0070C0"/>
                </a:solidFill>
                <a:latin typeface="AppleStorm" panose="02000603000000000000" pitchFamily="50" charset="0"/>
              </a:rPr>
              <a:t>bag.Contents</a:t>
            </a:r>
            <a:r>
              <a:rPr lang="en-GB" sz="2800" b="1" i="1" dirty="0">
                <a:solidFill>
                  <a:srgbClr val="0070C0"/>
                </a:solidFill>
                <a:latin typeface="AppleStorm" panose="02000603000000000000" pitchFamily="50" charset="0"/>
              </a:rPr>
              <a:t> –contains ‘</a:t>
            </a:r>
            <a:r>
              <a:rPr lang="en-GB" sz="2800" b="1" i="1" dirty="0" err="1">
                <a:solidFill>
                  <a:srgbClr val="0070C0"/>
                </a:solidFill>
                <a:latin typeface="AppleStorm" panose="02000603000000000000" pitchFamily="50" charset="0"/>
              </a:rPr>
              <a:t>beardnuc</a:t>
            </a:r>
            <a:r>
              <a:rPr lang="en-GB" sz="2800" b="1" i="1" dirty="0">
                <a:solidFill>
                  <a:srgbClr val="0070C0"/>
                </a:solidFill>
                <a:latin typeface="AppleStorm" panose="02000603000000000000" pitchFamily="50" charset="0"/>
              </a:rPr>
              <a:t>’ | Should Be $True</a:t>
            </a:r>
          </a:p>
          <a:p>
            <a:pPr>
              <a:lnSpc>
                <a:spcPct val="90000"/>
              </a:lnSpc>
            </a:pPr>
            <a:r>
              <a:rPr lang="en-GB" sz="2800" b="1" i="1" dirty="0">
                <a:solidFill>
                  <a:srgbClr val="0070C0"/>
                </a:solidFill>
                <a:latin typeface="AppleStorm" panose="02000603000000000000" pitchFamily="50" charset="0"/>
              </a:rPr>
              <a:t>		}</a:t>
            </a:r>
          </a:p>
          <a:p>
            <a:pPr>
              <a:lnSpc>
                <a:spcPct val="90000"/>
              </a:lnSpc>
            </a:pPr>
            <a:r>
              <a:rPr lang="en-GB" sz="2800" b="1" i="1" dirty="0">
                <a:solidFill>
                  <a:srgbClr val="0070C0"/>
                </a:solidFill>
                <a:latin typeface="AppleStorm" panose="02000603000000000000" pitchFamily="50" charset="0"/>
              </a:rPr>
              <a:t>	}</a:t>
            </a:r>
          </a:p>
          <a:p>
            <a:pPr>
              <a:lnSpc>
                <a:spcPct val="90000"/>
              </a:lnSpc>
            </a:pPr>
            <a:r>
              <a:rPr lang="en-GB" sz="2800" b="1" i="1" dirty="0">
                <a:solidFill>
                  <a:srgbClr val="0070C0"/>
                </a:solidFill>
                <a:latin typeface="AppleStorm" panose="02000603000000000000" pitchFamily="50" charset="0"/>
              </a:rPr>
              <a:t>}</a:t>
            </a:r>
          </a:p>
          <a:p>
            <a:pPr>
              <a:lnSpc>
                <a:spcPct val="90000"/>
              </a:lnSpc>
            </a:pPr>
            <a:endParaRPr lang="en-GB" sz="2800" b="1" i="1" dirty="0">
              <a:solidFill>
                <a:srgbClr val="0070C0"/>
              </a:solidFill>
              <a:latin typeface="AppleStorm" panose="02000603000000000000" pitchFamily="50" charset="0"/>
            </a:endParaRPr>
          </a:p>
          <a:p>
            <a:pPr algn="ctr">
              <a:lnSpc>
                <a:spcPct val="90000"/>
              </a:lnSpc>
            </a:pPr>
            <a:r>
              <a:rPr lang="en-GB" sz="2800" b="1" i="1" dirty="0">
                <a:solidFill>
                  <a:srgbClr val="7030A0"/>
                </a:solidFill>
                <a:latin typeface="AppleStorm" panose="02000603000000000000" pitchFamily="50" charset="0"/>
              </a:rPr>
              <a:t>I have no virtual machines with me here!</a:t>
            </a:r>
            <a:endParaRPr lang="en-GB" sz="2800" b="1" dirty="0">
              <a:solidFill>
                <a:srgbClr val="7030A0"/>
              </a:solidFill>
              <a:latin typeface="AppleStorm" panose="02000603000000000000" pitchFamily="50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B63C34-4D27-46D4-8583-9A74AACE3559}"/>
              </a:ext>
            </a:extLst>
          </p:cNvPr>
          <p:cNvSpPr txBox="1"/>
          <p:nvPr/>
        </p:nvSpPr>
        <p:spPr>
          <a:xfrm rot="20418724">
            <a:off x="2779567" y="2811565"/>
            <a:ext cx="5870117" cy="14289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9600" b="1" i="1" dirty="0" err="1">
                <a:solidFill>
                  <a:srgbClr val="FFC000"/>
                </a:solidFill>
                <a:latin typeface="AppleStorm" panose="02000603000000000000" pitchFamily="50" charset="0"/>
              </a:rPr>
              <a:t>dumskalle</a:t>
            </a:r>
            <a:r>
              <a:rPr lang="en-GB" sz="9600" b="1" i="1" dirty="0">
                <a:solidFill>
                  <a:srgbClr val="FFC000"/>
                </a:solidFill>
                <a:latin typeface="AppleStorm" panose="02000603000000000000" pitchFamily="50" charset="0"/>
              </a:rPr>
              <a:t>!</a:t>
            </a:r>
            <a:endParaRPr lang="en-GB" sz="9600" dirty="0">
              <a:solidFill>
                <a:srgbClr val="FFC000"/>
              </a:solidFill>
              <a:latin typeface="AppleStorm" panose="02000603000000000000" pitchFamily="50" charset="0"/>
            </a:endParaRPr>
          </a:p>
        </p:txBody>
      </p:sp>
      <p:pic>
        <p:nvPicPr>
          <p:cNvPr id="4" name="Dumb skalle">
            <a:hlinkClick r:id="" action="ppaction://media"/>
            <a:extLst>
              <a:ext uri="{FF2B5EF4-FFF2-40B4-BE49-F238E27FC236}">
                <a16:creationId xmlns:a16="http://schemas.microsoft.com/office/drawing/2014/main" id="{2F687F02-1595-46E4-9B87-3C45774467F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926107" y="2636913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623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411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5" grpId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987940"/>
          </a:xfrm>
        </p:spPr>
        <p:txBody>
          <a:bodyPr/>
          <a:lstStyle/>
          <a:p>
            <a:pPr algn="ctr"/>
            <a:r>
              <a:rPr lang="en-US" sz="5400" b="1" i="1" dirty="0">
                <a:solidFill>
                  <a:srgbClr val="00B0F0"/>
                </a:solidFill>
                <a:latin typeface="AppleStorm" panose="02000603000000000000" pitchFamily="50" charset="0"/>
              </a:rPr>
              <a:t>Hey Beardy!</a:t>
            </a:r>
            <a:endParaRPr lang="en-US" b="1" i="1" dirty="0">
              <a:solidFill>
                <a:srgbClr val="00B0F0"/>
              </a:solidFill>
              <a:latin typeface="AppleStorm" panose="02000603000000000000" pitchFamily="50" charset="0"/>
            </a:endParaRPr>
          </a:p>
        </p:txBody>
      </p:sp>
      <p:sp>
        <p:nvSpPr>
          <p:cNvPr id="7" name="TextBox 6"/>
          <p:cNvSpPr txBox="1"/>
          <p:nvPr/>
        </p:nvSpPr>
        <p:spPr>
          <a:xfrm rot="21049759">
            <a:off x="1634337" y="2152870"/>
            <a:ext cx="6840760" cy="32950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1500" b="1" i="1" dirty="0">
                <a:solidFill>
                  <a:schemeClr val="accent4">
                    <a:lumMod val="75000"/>
                  </a:schemeClr>
                </a:solidFill>
                <a:latin typeface="AppleStorm" panose="02000603000000000000" pitchFamily="50" charset="0"/>
              </a:rPr>
              <a:t>Time For </a:t>
            </a:r>
            <a:br>
              <a:rPr lang="en-GB" sz="11500" b="1" i="1" dirty="0">
                <a:solidFill>
                  <a:schemeClr val="accent4">
                    <a:lumMod val="75000"/>
                  </a:schemeClr>
                </a:solidFill>
                <a:latin typeface="AppleStorm" panose="02000603000000000000" pitchFamily="50" charset="0"/>
              </a:rPr>
            </a:br>
            <a:r>
              <a:rPr lang="en-GB" sz="11500" b="1" i="1" dirty="0">
                <a:solidFill>
                  <a:schemeClr val="accent4">
                    <a:lumMod val="75000"/>
                  </a:schemeClr>
                </a:solidFill>
                <a:latin typeface="AppleStorm" panose="02000603000000000000" pitchFamily="50" charset="0"/>
              </a:rPr>
              <a:t>A DEMO</a:t>
            </a:r>
          </a:p>
        </p:txBody>
      </p:sp>
      <p:pic>
        <p:nvPicPr>
          <p:cNvPr id="9" name="Picture 8" descr="A person wearing a hat&#10;&#10;Description generated with high confidenc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201" y="1916832"/>
            <a:ext cx="2314407" cy="4104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897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emplate_dataMindsConnect2017_v2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late_dataMindsConnect2017_Windows.potx" id="{A348F115-1B6A-489C-B75E-DEC1206AF386}" vid="{F8D9D70C-E072-4A00-B05B-709A86B1A9B2}"/>
    </a:ext>
  </a:extLst>
</a:theme>
</file>

<file path=ppt/theme/theme2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6806</TotalTime>
  <Words>2424</Words>
  <Application>Microsoft Office PowerPoint</Application>
  <PresentationFormat>Widescreen</PresentationFormat>
  <Paragraphs>629</Paragraphs>
  <Slides>117</Slides>
  <Notes>64</Notes>
  <HiddenSlides>0</HiddenSlides>
  <MMClips>2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117</vt:i4>
      </vt:variant>
    </vt:vector>
  </HeadingPairs>
  <TitlesOfParts>
    <vt:vector size="133" baseType="lpstr">
      <vt:lpstr>AppleStorm</vt:lpstr>
      <vt:lpstr>Arial</vt:lpstr>
      <vt:lpstr>Calibri</vt:lpstr>
      <vt:lpstr>Consolas</vt:lpstr>
      <vt:lpstr>Coo Hew</vt:lpstr>
      <vt:lpstr>Helvetica Neue</vt:lpstr>
      <vt:lpstr>Lucida Console</vt:lpstr>
      <vt:lpstr>Segoe UI Light</vt:lpstr>
      <vt:lpstr>Segoe UI Semilight</vt:lpstr>
      <vt:lpstr>Space Mono</vt:lpstr>
      <vt:lpstr>Symbol</vt:lpstr>
      <vt:lpstr>Times New Roman</vt:lpstr>
      <vt:lpstr>Ubuntu Mono</vt:lpstr>
      <vt:lpstr>Wingdings</vt:lpstr>
      <vt:lpstr>Work Sans</vt:lpstr>
      <vt:lpstr>Template_dataMindsConnect2017_v2</vt:lpstr>
      <vt:lpstr>PowerShell for the SQL Server DBA</vt:lpstr>
      <vt:lpstr>Chrissy LeMaire</vt:lpstr>
      <vt:lpstr>Rob Sewell</vt:lpstr>
      <vt:lpstr>Klaas Vandenberghe</vt:lpstr>
      <vt:lpstr>Agenda</vt:lpstr>
      <vt:lpstr>PowerShell Essentials for the SQL Server DBA</vt:lpstr>
      <vt:lpstr>What is PowerShell</vt:lpstr>
      <vt:lpstr>PowerShell Hosts</vt:lpstr>
      <vt:lpstr>PowerShell Console</vt:lpstr>
      <vt:lpstr>PowerPoint Presentation</vt:lpstr>
      <vt:lpstr>PowerPoint Presentation</vt:lpstr>
      <vt:lpstr>PowerPoint Presentation</vt:lpstr>
      <vt:lpstr>PowerPoint Presentation</vt:lpstr>
      <vt:lpstr>One Shell to Rule Them All</vt:lpstr>
      <vt:lpstr>4 types of commands</vt:lpstr>
      <vt:lpstr>Commands to remember</vt:lpstr>
      <vt:lpstr>PowerPoint Presentation</vt:lpstr>
      <vt:lpstr>PowerPoint Presentation</vt:lpstr>
      <vt:lpstr>PowerPoint Presentation</vt:lpstr>
      <vt:lpstr>Providers &amp; Drives</vt:lpstr>
      <vt:lpstr>PowerPoint Presentation</vt:lpstr>
      <vt:lpstr>PowerPoint Presentation</vt:lpstr>
      <vt:lpstr>Modules</vt:lpstr>
      <vt:lpstr>PowerPoint Presentation</vt:lpstr>
      <vt:lpstr>PowerPoint Presentation</vt:lpstr>
      <vt:lpstr>Some Modules</vt:lpstr>
      <vt:lpstr>Execution policy</vt:lpstr>
      <vt:lpstr>PowerPoint Presentation</vt:lpstr>
      <vt:lpstr> sqlps.io/gpo</vt:lpstr>
      <vt:lpstr>Profile(s)</vt:lpstr>
      <vt:lpstr>PowerPoint Presentation</vt:lpstr>
      <vt:lpstr>Objects</vt:lpstr>
      <vt:lpstr>The pipeline</vt:lpstr>
      <vt:lpstr>Remoting</vt:lpstr>
      <vt:lpstr>Modules for the DBA</vt:lpstr>
      <vt:lpstr>Working with SQL Server</vt:lpstr>
      <vt:lpstr>SQLSERVER:\&gt;_</vt:lpstr>
      <vt:lpstr>What is it?</vt:lpstr>
      <vt:lpstr>How can I get it? </vt:lpstr>
      <vt:lpstr>How can I get it? – This is the BEST way</vt:lpstr>
      <vt:lpstr>What Can I Do?</vt:lpstr>
      <vt:lpstr>Enough Chat Beardy – Show us some Code!</vt:lpstr>
      <vt:lpstr>Summary</vt:lpstr>
      <vt:lpstr>intro to dbatools</vt:lpstr>
      <vt:lpstr>dbatools</vt:lpstr>
      <vt:lpstr>Support</vt:lpstr>
      <vt:lpstr>System Requirements</vt:lpstr>
      <vt:lpstr>Install is easy</vt:lpstr>
      <vt:lpstr>So easy</vt:lpstr>
      <vt:lpstr>PowerPoint Presentation</vt:lpstr>
      <vt:lpstr> </vt:lpstr>
      <vt:lpstr>PowerPoint Presentation</vt:lpstr>
      <vt:lpstr> PowerShell in Practice:  Gather Your Servers</vt:lpstr>
      <vt:lpstr>PowerPoint Presentation</vt:lpstr>
      <vt:lpstr>PowerPoint Presentation</vt:lpstr>
      <vt:lpstr> </vt:lpstr>
      <vt:lpstr>PowerPoint Presentation</vt:lpstr>
      <vt:lpstr>PowerShell in Practice: Checking SQL Server Through the Ages</vt:lpstr>
      <vt:lpstr>My story ( yours too ? )</vt:lpstr>
      <vt:lpstr>PowerPoint Presentation</vt:lpstr>
      <vt:lpstr>Give me my PowerShell</vt:lpstr>
      <vt:lpstr>Types of checks</vt:lpstr>
      <vt:lpstr>Ad hoc</vt:lpstr>
      <vt:lpstr> </vt:lpstr>
      <vt:lpstr> </vt:lpstr>
      <vt:lpstr>SMO Object Model</vt:lpstr>
      <vt:lpstr> </vt:lpstr>
      <vt:lpstr>Daily checks</vt:lpstr>
      <vt:lpstr>Examples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monitoring</vt:lpstr>
      <vt:lpstr>PAL</vt:lpstr>
      <vt:lpstr>PowerPoint Presentation</vt:lpstr>
      <vt:lpstr>PowerPoint Presentation</vt:lpstr>
      <vt:lpstr>Watch-DbaLogins</vt:lpstr>
      <vt:lpstr>PowerPoint Presentation</vt:lpstr>
      <vt:lpstr>PowerPoint Presentation</vt:lpstr>
      <vt:lpstr>PowerPoint Presentation</vt:lpstr>
      <vt:lpstr>PowerPoint Presentation</vt:lpstr>
      <vt:lpstr>To be continued …</vt:lpstr>
      <vt:lpstr>PowerShell Pester in Practice: Checking your SQL Servers Right Now</vt:lpstr>
      <vt:lpstr>TODAY’s TO DO LIST</vt:lpstr>
      <vt:lpstr>How Many Checklists Do You Have?</vt:lpstr>
      <vt:lpstr>What about</vt:lpstr>
      <vt:lpstr>What is Pester?</vt:lpstr>
      <vt:lpstr>PowerPoint Presentation</vt:lpstr>
      <vt:lpstr>PowerPoint Presentation</vt:lpstr>
      <vt:lpstr>Should Operators</vt:lpstr>
      <vt:lpstr>So What Can You Validate?</vt:lpstr>
      <vt:lpstr>PowerPoint Presentation</vt:lpstr>
      <vt:lpstr>PowerPoint Presentation</vt:lpstr>
      <vt:lpstr>Hey Beardy!</vt:lpstr>
      <vt:lpstr>Summary</vt:lpstr>
      <vt:lpstr>dbatools development in practice</vt:lpstr>
      <vt:lpstr>Get-Inspired</vt:lpstr>
      <vt:lpstr>The rest</vt:lpstr>
      <vt:lpstr> </vt:lpstr>
      <vt:lpstr>sql powershell  administration in practice</vt:lpstr>
      <vt:lpstr>PowerShell &amp; the SQL Server Agent</vt:lpstr>
      <vt:lpstr>PowerShell &amp; the SQL Server Agent</vt:lpstr>
      <vt:lpstr> </vt:lpstr>
      <vt:lpstr> dbatools.io/agent</vt:lpstr>
      <vt:lpstr>Thanks to our sponsors!</vt:lpstr>
      <vt:lpstr>Resources</vt:lpstr>
      <vt:lpstr>PowerShell books</vt:lpstr>
      <vt:lpstr>PowerShell for SQL Server books</vt:lpstr>
      <vt:lpstr>Who to follow - PowerShell Community</vt:lpstr>
      <vt:lpstr>Who to follow - SQL PowerShell Community</vt:lpstr>
      <vt:lpstr>Remoting</vt:lpstr>
      <vt:lpstr> dbatools.io/contributing</vt:lpstr>
    </vt:vector>
  </TitlesOfParts>
  <Company>Febelco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PowerShell for SQL Server</dc:title>
  <dc:creator>Klaas Vandenberghe</dc:creator>
  <cp:lastModifiedBy>Rob Sewell</cp:lastModifiedBy>
  <cp:revision>151</cp:revision>
  <dcterms:created xsi:type="dcterms:W3CDTF">2017-08-22T09:23:46Z</dcterms:created>
  <dcterms:modified xsi:type="dcterms:W3CDTF">2018-05-28T10:55:07Z</dcterms:modified>
</cp:coreProperties>
</file>